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1237" r:id="rId3"/>
    <p:sldId id="1238" r:id="rId4"/>
    <p:sldId id="1200" r:id="rId5"/>
    <p:sldId id="1239" r:id="rId6"/>
    <p:sldId id="1218" r:id="rId7"/>
    <p:sldId id="1243" r:id="rId8"/>
    <p:sldId id="1177" r:id="rId9"/>
    <p:sldId id="1201" r:id="rId10"/>
    <p:sldId id="267" r:id="rId11"/>
    <p:sldId id="1219" r:id="rId12"/>
    <p:sldId id="1220" r:id="rId13"/>
    <p:sldId id="1222" r:id="rId14"/>
    <p:sldId id="1240" r:id="rId15"/>
    <p:sldId id="1180" r:id="rId16"/>
    <p:sldId id="1221" r:id="rId17"/>
    <p:sldId id="1183" r:id="rId18"/>
    <p:sldId id="1184" r:id="rId19"/>
    <p:sldId id="1185" r:id="rId20"/>
    <p:sldId id="1187" r:id="rId21"/>
    <p:sldId id="1186" r:id="rId22"/>
    <p:sldId id="292" r:id="rId23"/>
    <p:sldId id="1188" r:id="rId24"/>
    <p:sldId id="1214" r:id="rId25"/>
    <p:sldId id="1191" r:id="rId26"/>
    <p:sldId id="1192" r:id="rId27"/>
    <p:sldId id="1193" r:id="rId28"/>
    <p:sldId id="1194" r:id="rId29"/>
    <p:sldId id="1195" r:id="rId30"/>
    <p:sldId id="1196" r:id="rId31"/>
    <p:sldId id="1197" r:id="rId32"/>
    <p:sldId id="1223" r:id="rId33"/>
    <p:sldId id="1198" r:id="rId34"/>
    <p:sldId id="1224" r:id="rId35"/>
    <p:sldId id="1241" r:id="rId36"/>
    <p:sldId id="1202" r:id="rId37"/>
    <p:sldId id="1203" r:id="rId38"/>
    <p:sldId id="1205" r:id="rId39"/>
    <p:sldId id="1206" r:id="rId40"/>
    <p:sldId id="1209" r:id="rId41"/>
    <p:sldId id="1210" r:id="rId42"/>
    <p:sldId id="1211" r:id="rId43"/>
    <p:sldId id="1212" r:id="rId44"/>
    <p:sldId id="1242" r:id="rId45"/>
    <p:sldId id="1225" r:id="rId46"/>
    <p:sldId id="1227" r:id="rId47"/>
    <p:sldId id="1228" r:id="rId48"/>
    <p:sldId id="1229" r:id="rId49"/>
    <p:sldId id="1230" r:id="rId50"/>
    <p:sldId id="1231" r:id="rId51"/>
    <p:sldId id="283" r:id="rId52"/>
    <p:sldId id="1232" r:id="rId53"/>
    <p:sldId id="1233" r:id="rId54"/>
    <p:sldId id="1234" r:id="rId55"/>
    <p:sldId id="1235" r:id="rId56"/>
    <p:sldId id="285" r:id="rId57"/>
    <p:sldId id="1236" r:id="rId58"/>
    <p:sldId id="1179" r:id="rId59"/>
    <p:sldId id="1217" r:id="rId60"/>
  </p:sldIdLst>
  <p:sldSz cx="12192000" cy="6858000"/>
  <p:notesSz cx="6858000" cy="9144000"/>
  <p:defaultTextStyle>
    <a:defPPr>
      <a:defRPr lang="en-H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A63"/>
    <a:srgbClr val="A6CB47"/>
    <a:srgbClr val="7ACB37"/>
    <a:srgbClr val="27CB27"/>
    <a:srgbClr val="01CB6B"/>
    <a:srgbClr val="09CBA1"/>
    <a:srgbClr val="00C5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C9FA3-A3DB-4263-AFD8-C74143FE5434}" v="354" dt="2024-11-28T00:25:20.73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6327"/>
  </p:normalViewPr>
  <p:slideViewPr>
    <p:cSldViewPr snapToGrid="0" snapToObjects="1">
      <p:cViewPr varScale="1">
        <p:scale>
          <a:sx n="98" d="100"/>
          <a:sy n="98" d="100"/>
        </p:scale>
        <p:origin x="84"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D6BFA-967A-6441-AE38-7DACC94CC0C4}" type="datetimeFigureOut">
              <a:rPr lang="hr-HR" smtClean="0"/>
              <a:t>27.11.2024.</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FC0B9C-EF05-6A4A-9CD2-E9C025361059}" type="slidenum">
              <a:rPr lang="hr-HR" smtClean="0"/>
              <a:t>‹#›</a:t>
            </a:fld>
            <a:endParaRPr lang="hr-HR"/>
          </a:p>
        </p:txBody>
      </p:sp>
    </p:spTree>
    <p:extLst>
      <p:ext uri="{BB962C8B-B14F-4D97-AF65-F5344CB8AC3E}">
        <p14:creationId xmlns:p14="http://schemas.microsoft.com/office/powerpoint/2010/main" val="2472943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A01E9A-9745-3F43-9BD1-3DF83E77FEE1}"/>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28716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5570-76CB-2844-B9B9-85AEC440623A}"/>
              </a:ext>
            </a:extLst>
          </p:cNvPr>
          <p:cNvSpPr>
            <a:spLocks noGrp="1"/>
          </p:cNvSpPr>
          <p:nvPr>
            <p:ph type="title"/>
          </p:nvPr>
        </p:nvSpPr>
        <p:spPr/>
        <p:txBody>
          <a:bodyPr/>
          <a:lstStyle/>
          <a:p>
            <a:r>
              <a:rPr lang="en-GB"/>
              <a:t>Click to edit Master title style</a:t>
            </a:r>
            <a:endParaRPr lang="hr-HR"/>
          </a:p>
        </p:txBody>
      </p:sp>
      <p:sp>
        <p:nvSpPr>
          <p:cNvPr id="3" name="Vertical Text Placeholder 2">
            <a:extLst>
              <a:ext uri="{FF2B5EF4-FFF2-40B4-BE49-F238E27FC236}">
                <a16:creationId xmlns:a16="http://schemas.microsoft.com/office/drawing/2014/main" id="{5FBBA4F7-03BD-1148-8657-2938FA7BB3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Date Placeholder 3">
            <a:extLst>
              <a:ext uri="{FF2B5EF4-FFF2-40B4-BE49-F238E27FC236}">
                <a16:creationId xmlns:a16="http://schemas.microsoft.com/office/drawing/2014/main" id="{658B1349-F51C-3C4D-8D7A-5CC0A81544D3}"/>
              </a:ext>
            </a:extLst>
          </p:cNvPr>
          <p:cNvSpPr>
            <a:spLocks noGrp="1"/>
          </p:cNvSpPr>
          <p:nvPr>
            <p:ph type="dt" sz="half" idx="10"/>
          </p:nvPr>
        </p:nvSpPr>
        <p:spPr/>
        <p:txBody>
          <a:bodyPr/>
          <a:lstStyle/>
          <a:p>
            <a:fld id="{A5E8C45A-3999-694D-A62F-1D85A5048A28}" type="datetimeFigureOut">
              <a:rPr lang="hr-HR" smtClean="0"/>
              <a:t>27.11.2024.</a:t>
            </a:fld>
            <a:endParaRPr lang="hr-HR"/>
          </a:p>
        </p:txBody>
      </p:sp>
      <p:sp>
        <p:nvSpPr>
          <p:cNvPr id="5" name="Footer Placeholder 4">
            <a:extLst>
              <a:ext uri="{FF2B5EF4-FFF2-40B4-BE49-F238E27FC236}">
                <a16:creationId xmlns:a16="http://schemas.microsoft.com/office/drawing/2014/main" id="{9902CA2A-545C-654A-BD7C-9A93D7BBB5DD}"/>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2D6C6202-A194-5043-8D46-885958E1CF5D}"/>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56583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176400-3AF4-354F-813C-9AFCC088771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hr-HR"/>
          </a:p>
        </p:txBody>
      </p:sp>
      <p:sp>
        <p:nvSpPr>
          <p:cNvPr id="3" name="Vertical Text Placeholder 2">
            <a:extLst>
              <a:ext uri="{FF2B5EF4-FFF2-40B4-BE49-F238E27FC236}">
                <a16:creationId xmlns:a16="http://schemas.microsoft.com/office/drawing/2014/main" id="{FBD26AEE-50E9-1A47-9DF6-EF7652AB08F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Date Placeholder 3">
            <a:extLst>
              <a:ext uri="{FF2B5EF4-FFF2-40B4-BE49-F238E27FC236}">
                <a16:creationId xmlns:a16="http://schemas.microsoft.com/office/drawing/2014/main" id="{5312A3CB-F20D-7249-9411-F1299DBD87DF}"/>
              </a:ext>
            </a:extLst>
          </p:cNvPr>
          <p:cNvSpPr>
            <a:spLocks noGrp="1"/>
          </p:cNvSpPr>
          <p:nvPr>
            <p:ph type="dt" sz="half" idx="10"/>
          </p:nvPr>
        </p:nvSpPr>
        <p:spPr/>
        <p:txBody>
          <a:bodyPr/>
          <a:lstStyle/>
          <a:p>
            <a:fld id="{A5E8C45A-3999-694D-A62F-1D85A5048A28}" type="datetimeFigureOut">
              <a:rPr lang="hr-HR" smtClean="0"/>
              <a:t>27.11.2024.</a:t>
            </a:fld>
            <a:endParaRPr lang="hr-HR"/>
          </a:p>
        </p:txBody>
      </p:sp>
      <p:sp>
        <p:nvSpPr>
          <p:cNvPr id="5" name="Footer Placeholder 4">
            <a:extLst>
              <a:ext uri="{FF2B5EF4-FFF2-40B4-BE49-F238E27FC236}">
                <a16:creationId xmlns:a16="http://schemas.microsoft.com/office/drawing/2014/main" id="{34DF1F38-48E4-E643-B1E5-61F6C0A64620}"/>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5A56BE31-80EA-0E4F-866E-F487F6F6C0B5}"/>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782774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rgbClr val="1B75BC"/>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dirty="0"/>
              <a:t>Edit Master text styles</a:t>
            </a: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rgbClr val="00AEEF"/>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dirty="0"/>
              <a:t>Edit Master text styles</a:t>
            </a:r>
          </a:p>
        </p:txBody>
      </p:sp>
    </p:spTree>
    <p:extLst>
      <p:ext uri="{BB962C8B-B14F-4D97-AF65-F5344CB8AC3E}">
        <p14:creationId xmlns:p14="http://schemas.microsoft.com/office/powerpoint/2010/main" val="22507867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9E3B-E5BD-6448-853F-63E4D867A7B6}"/>
              </a:ext>
            </a:extLst>
          </p:cNvPr>
          <p:cNvSpPr>
            <a:spLocks noGrp="1"/>
          </p:cNvSpPr>
          <p:nvPr>
            <p:ph type="title"/>
          </p:nvPr>
        </p:nvSpPr>
        <p:spPr/>
        <p:txBody>
          <a:bodyPr/>
          <a:lstStyle/>
          <a:p>
            <a:r>
              <a:rPr lang="en-GB" dirty="0"/>
              <a:t>Click to edit Master title style</a:t>
            </a:r>
            <a:endParaRPr lang="hr-HR" dirty="0"/>
          </a:p>
        </p:txBody>
      </p:sp>
      <p:sp>
        <p:nvSpPr>
          <p:cNvPr id="3" name="Content Placeholder 2">
            <a:extLst>
              <a:ext uri="{FF2B5EF4-FFF2-40B4-BE49-F238E27FC236}">
                <a16:creationId xmlns:a16="http://schemas.microsoft.com/office/drawing/2014/main" id="{C68610C2-DAA7-A74B-99A6-EDFBB2F365C4}"/>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r-HR" dirty="0"/>
          </a:p>
        </p:txBody>
      </p:sp>
      <p:sp>
        <p:nvSpPr>
          <p:cNvPr id="4" name="Date Placeholder 3">
            <a:extLst>
              <a:ext uri="{FF2B5EF4-FFF2-40B4-BE49-F238E27FC236}">
                <a16:creationId xmlns:a16="http://schemas.microsoft.com/office/drawing/2014/main" id="{D9F5E7C9-CC84-4D47-AFA5-8DDBA6D3B26E}"/>
              </a:ext>
            </a:extLst>
          </p:cNvPr>
          <p:cNvSpPr>
            <a:spLocks noGrp="1"/>
          </p:cNvSpPr>
          <p:nvPr>
            <p:ph type="dt" sz="half" idx="10"/>
          </p:nvPr>
        </p:nvSpPr>
        <p:spPr/>
        <p:txBody>
          <a:bodyPr/>
          <a:lstStyle/>
          <a:p>
            <a:fld id="{A5E8C45A-3999-694D-A62F-1D85A5048A28}" type="datetimeFigureOut">
              <a:rPr lang="hr-HR" smtClean="0"/>
              <a:t>27.11.2024.</a:t>
            </a:fld>
            <a:endParaRPr lang="hr-HR"/>
          </a:p>
        </p:txBody>
      </p:sp>
      <p:sp>
        <p:nvSpPr>
          <p:cNvPr id="5" name="Footer Placeholder 4">
            <a:extLst>
              <a:ext uri="{FF2B5EF4-FFF2-40B4-BE49-F238E27FC236}">
                <a16:creationId xmlns:a16="http://schemas.microsoft.com/office/drawing/2014/main" id="{BB798004-C391-3641-BBD5-0C1A6703EA71}"/>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3EB27A2D-A827-8846-BE6B-CC51634508AD}"/>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746569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0D78-67C9-564F-BD6F-E34CA30F19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hr-HR"/>
          </a:p>
        </p:txBody>
      </p:sp>
      <p:sp>
        <p:nvSpPr>
          <p:cNvPr id="3" name="Text Placeholder 2">
            <a:extLst>
              <a:ext uri="{FF2B5EF4-FFF2-40B4-BE49-F238E27FC236}">
                <a16:creationId xmlns:a16="http://schemas.microsoft.com/office/drawing/2014/main" id="{1278F4E3-1BED-0245-8FD6-364D7ACF08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1FC245-7673-1643-8E76-31CC6D8C4355}"/>
              </a:ext>
            </a:extLst>
          </p:cNvPr>
          <p:cNvSpPr>
            <a:spLocks noGrp="1"/>
          </p:cNvSpPr>
          <p:nvPr>
            <p:ph type="dt" sz="half" idx="10"/>
          </p:nvPr>
        </p:nvSpPr>
        <p:spPr/>
        <p:txBody>
          <a:bodyPr/>
          <a:lstStyle/>
          <a:p>
            <a:fld id="{A5E8C45A-3999-694D-A62F-1D85A5048A28}" type="datetimeFigureOut">
              <a:rPr lang="hr-HR" smtClean="0"/>
              <a:t>27.11.2024.</a:t>
            </a:fld>
            <a:endParaRPr lang="hr-HR"/>
          </a:p>
        </p:txBody>
      </p:sp>
      <p:sp>
        <p:nvSpPr>
          <p:cNvPr id="5" name="Footer Placeholder 4">
            <a:extLst>
              <a:ext uri="{FF2B5EF4-FFF2-40B4-BE49-F238E27FC236}">
                <a16:creationId xmlns:a16="http://schemas.microsoft.com/office/drawing/2014/main" id="{6C83766F-36D8-A346-8E8E-27D9AD06333D}"/>
              </a:ext>
            </a:extLst>
          </p:cNvPr>
          <p:cNvSpPr>
            <a:spLocks noGrp="1"/>
          </p:cNvSpPr>
          <p:nvPr>
            <p:ph type="ftr" sz="quarter" idx="11"/>
          </p:nvPr>
        </p:nvSpPr>
        <p:spPr/>
        <p:txBody>
          <a:bodyPr/>
          <a:lstStyle/>
          <a:p>
            <a:endParaRPr lang="hr-HR"/>
          </a:p>
        </p:txBody>
      </p:sp>
      <p:sp>
        <p:nvSpPr>
          <p:cNvPr id="6" name="Slide Number Placeholder 5">
            <a:extLst>
              <a:ext uri="{FF2B5EF4-FFF2-40B4-BE49-F238E27FC236}">
                <a16:creationId xmlns:a16="http://schemas.microsoft.com/office/drawing/2014/main" id="{8996C66B-8CA0-C545-8C89-075E86DDA86A}"/>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66787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63F6-364B-C040-937E-9A1FDC1F4721}"/>
              </a:ext>
            </a:extLst>
          </p:cNvPr>
          <p:cNvSpPr>
            <a:spLocks noGrp="1"/>
          </p:cNvSpPr>
          <p:nvPr>
            <p:ph type="title"/>
          </p:nvPr>
        </p:nvSpPr>
        <p:spPr/>
        <p:txBody>
          <a:bodyPr/>
          <a:lstStyle/>
          <a:p>
            <a:r>
              <a:rPr lang="en-GB"/>
              <a:t>Click to edit Master title style</a:t>
            </a:r>
            <a:endParaRPr lang="hr-HR"/>
          </a:p>
        </p:txBody>
      </p:sp>
      <p:sp>
        <p:nvSpPr>
          <p:cNvPr id="3" name="Content Placeholder 2">
            <a:extLst>
              <a:ext uri="{FF2B5EF4-FFF2-40B4-BE49-F238E27FC236}">
                <a16:creationId xmlns:a16="http://schemas.microsoft.com/office/drawing/2014/main" id="{EFDFEC25-17E5-0D4C-B7E6-8AFCC7209C7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Content Placeholder 3">
            <a:extLst>
              <a:ext uri="{FF2B5EF4-FFF2-40B4-BE49-F238E27FC236}">
                <a16:creationId xmlns:a16="http://schemas.microsoft.com/office/drawing/2014/main" id="{A5BE97D1-4077-C944-AD7A-788CBF13CC3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5" name="Date Placeholder 4">
            <a:extLst>
              <a:ext uri="{FF2B5EF4-FFF2-40B4-BE49-F238E27FC236}">
                <a16:creationId xmlns:a16="http://schemas.microsoft.com/office/drawing/2014/main" id="{9F9D378A-6431-ED45-A17C-9B795F818772}"/>
              </a:ext>
            </a:extLst>
          </p:cNvPr>
          <p:cNvSpPr>
            <a:spLocks noGrp="1"/>
          </p:cNvSpPr>
          <p:nvPr>
            <p:ph type="dt" sz="half" idx="10"/>
          </p:nvPr>
        </p:nvSpPr>
        <p:spPr/>
        <p:txBody>
          <a:bodyPr/>
          <a:lstStyle/>
          <a:p>
            <a:fld id="{A5E8C45A-3999-694D-A62F-1D85A5048A28}" type="datetimeFigureOut">
              <a:rPr lang="hr-HR" smtClean="0"/>
              <a:t>27.11.2024.</a:t>
            </a:fld>
            <a:endParaRPr lang="hr-HR"/>
          </a:p>
        </p:txBody>
      </p:sp>
      <p:sp>
        <p:nvSpPr>
          <p:cNvPr id="6" name="Footer Placeholder 5">
            <a:extLst>
              <a:ext uri="{FF2B5EF4-FFF2-40B4-BE49-F238E27FC236}">
                <a16:creationId xmlns:a16="http://schemas.microsoft.com/office/drawing/2014/main" id="{41DED92B-6C25-7443-8140-392560D15D6B}"/>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873F4196-07F7-3E4D-A241-1E8D76896621}"/>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671698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C862-ECB2-DA43-8B61-A08731C7482E}"/>
              </a:ext>
            </a:extLst>
          </p:cNvPr>
          <p:cNvSpPr>
            <a:spLocks noGrp="1"/>
          </p:cNvSpPr>
          <p:nvPr>
            <p:ph type="title"/>
          </p:nvPr>
        </p:nvSpPr>
        <p:spPr>
          <a:xfrm>
            <a:off x="839788" y="365125"/>
            <a:ext cx="10515600" cy="1325563"/>
          </a:xfrm>
        </p:spPr>
        <p:txBody>
          <a:bodyPr/>
          <a:lstStyle/>
          <a:p>
            <a:r>
              <a:rPr lang="en-GB" dirty="0"/>
              <a:t>Click to edit Master title style</a:t>
            </a:r>
            <a:endParaRPr lang="hr-HR" dirty="0"/>
          </a:p>
        </p:txBody>
      </p:sp>
      <p:sp>
        <p:nvSpPr>
          <p:cNvPr id="3" name="Text Placeholder 2">
            <a:extLst>
              <a:ext uri="{FF2B5EF4-FFF2-40B4-BE49-F238E27FC236}">
                <a16:creationId xmlns:a16="http://schemas.microsoft.com/office/drawing/2014/main" id="{AB1F2831-91C1-6C4F-897A-F6CAB25D95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4176592D-6506-5D4F-9FEB-257C662B12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5" name="Text Placeholder 4">
            <a:extLst>
              <a:ext uri="{FF2B5EF4-FFF2-40B4-BE49-F238E27FC236}">
                <a16:creationId xmlns:a16="http://schemas.microsoft.com/office/drawing/2014/main" id="{23C27EEE-F04C-4548-9A85-AC20A8DED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BC618C0-C49E-2E46-819B-B1E9D13C2FA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7" name="Date Placeholder 6">
            <a:extLst>
              <a:ext uri="{FF2B5EF4-FFF2-40B4-BE49-F238E27FC236}">
                <a16:creationId xmlns:a16="http://schemas.microsoft.com/office/drawing/2014/main" id="{F56CF89C-AD31-FE4D-B982-E34ACBAB3BEA}"/>
              </a:ext>
            </a:extLst>
          </p:cNvPr>
          <p:cNvSpPr>
            <a:spLocks noGrp="1"/>
          </p:cNvSpPr>
          <p:nvPr>
            <p:ph type="dt" sz="half" idx="10"/>
          </p:nvPr>
        </p:nvSpPr>
        <p:spPr/>
        <p:txBody>
          <a:bodyPr/>
          <a:lstStyle/>
          <a:p>
            <a:fld id="{A5E8C45A-3999-694D-A62F-1D85A5048A28}" type="datetimeFigureOut">
              <a:rPr lang="hr-HR" smtClean="0"/>
              <a:t>27.11.2024.</a:t>
            </a:fld>
            <a:endParaRPr lang="hr-HR"/>
          </a:p>
        </p:txBody>
      </p:sp>
      <p:sp>
        <p:nvSpPr>
          <p:cNvPr id="8" name="Footer Placeholder 7">
            <a:extLst>
              <a:ext uri="{FF2B5EF4-FFF2-40B4-BE49-F238E27FC236}">
                <a16:creationId xmlns:a16="http://schemas.microsoft.com/office/drawing/2014/main" id="{6DF9C721-9E54-3C46-8253-754A8C7D1D89}"/>
              </a:ext>
            </a:extLst>
          </p:cNvPr>
          <p:cNvSpPr>
            <a:spLocks noGrp="1"/>
          </p:cNvSpPr>
          <p:nvPr>
            <p:ph type="ftr" sz="quarter" idx="11"/>
          </p:nvPr>
        </p:nvSpPr>
        <p:spPr/>
        <p:txBody>
          <a:bodyPr/>
          <a:lstStyle/>
          <a:p>
            <a:endParaRPr lang="hr-HR"/>
          </a:p>
        </p:txBody>
      </p:sp>
      <p:sp>
        <p:nvSpPr>
          <p:cNvPr id="9" name="Slide Number Placeholder 8">
            <a:extLst>
              <a:ext uri="{FF2B5EF4-FFF2-40B4-BE49-F238E27FC236}">
                <a16:creationId xmlns:a16="http://schemas.microsoft.com/office/drawing/2014/main" id="{AA396B20-C4BA-324C-BA5E-4AFE0934CB3F}"/>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831556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F5B8-A558-E741-86D7-B21F24A8003A}"/>
              </a:ext>
            </a:extLst>
          </p:cNvPr>
          <p:cNvSpPr>
            <a:spLocks noGrp="1"/>
          </p:cNvSpPr>
          <p:nvPr>
            <p:ph type="title"/>
          </p:nvPr>
        </p:nvSpPr>
        <p:spPr/>
        <p:txBody>
          <a:bodyPr/>
          <a:lstStyle/>
          <a:p>
            <a:r>
              <a:rPr lang="en-GB"/>
              <a:t>Click to edit Master title style</a:t>
            </a:r>
            <a:endParaRPr lang="hr-HR"/>
          </a:p>
        </p:txBody>
      </p:sp>
      <p:sp>
        <p:nvSpPr>
          <p:cNvPr id="3" name="Date Placeholder 2">
            <a:extLst>
              <a:ext uri="{FF2B5EF4-FFF2-40B4-BE49-F238E27FC236}">
                <a16:creationId xmlns:a16="http://schemas.microsoft.com/office/drawing/2014/main" id="{D5BD7A89-90F3-E743-A690-85683C3B9294}"/>
              </a:ext>
            </a:extLst>
          </p:cNvPr>
          <p:cNvSpPr>
            <a:spLocks noGrp="1"/>
          </p:cNvSpPr>
          <p:nvPr>
            <p:ph type="dt" sz="half" idx="10"/>
          </p:nvPr>
        </p:nvSpPr>
        <p:spPr/>
        <p:txBody>
          <a:bodyPr/>
          <a:lstStyle/>
          <a:p>
            <a:fld id="{A5E8C45A-3999-694D-A62F-1D85A5048A28}" type="datetimeFigureOut">
              <a:rPr lang="hr-HR" smtClean="0"/>
              <a:t>27.11.2024.</a:t>
            </a:fld>
            <a:endParaRPr lang="hr-HR"/>
          </a:p>
        </p:txBody>
      </p:sp>
      <p:sp>
        <p:nvSpPr>
          <p:cNvPr id="4" name="Footer Placeholder 3">
            <a:extLst>
              <a:ext uri="{FF2B5EF4-FFF2-40B4-BE49-F238E27FC236}">
                <a16:creationId xmlns:a16="http://schemas.microsoft.com/office/drawing/2014/main" id="{20534F42-68F8-884D-A98C-21D636B33C9B}"/>
              </a:ext>
            </a:extLst>
          </p:cNvPr>
          <p:cNvSpPr>
            <a:spLocks noGrp="1"/>
          </p:cNvSpPr>
          <p:nvPr>
            <p:ph type="ftr" sz="quarter" idx="11"/>
          </p:nvPr>
        </p:nvSpPr>
        <p:spPr/>
        <p:txBody>
          <a:bodyPr/>
          <a:lstStyle/>
          <a:p>
            <a:endParaRPr lang="hr-HR"/>
          </a:p>
        </p:txBody>
      </p:sp>
      <p:sp>
        <p:nvSpPr>
          <p:cNvPr id="5" name="Slide Number Placeholder 4">
            <a:extLst>
              <a:ext uri="{FF2B5EF4-FFF2-40B4-BE49-F238E27FC236}">
                <a16:creationId xmlns:a16="http://schemas.microsoft.com/office/drawing/2014/main" id="{3BEA8755-76B4-3F42-9C36-D79F897EF68B}"/>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834470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974443-C484-3E45-968B-DBB73E330D8D}"/>
              </a:ext>
            </a:extLst>
          </p:cNvPr>
          <p:cNvSpPr>
            <a:spLocks noGrp="1"/>
          </p:cNvSpPr>
          <p:nvPr>
            <p:ph type="dt" sz="half" idx="10"/>
          </p:nvPr>
        </p:nvSpPr>
        <p:spPr/>
        <p:txBody>
          <a:bodyPr/>
          <a:lstStyle/>
          <a:p>
            <a:fld id="{A5E8C45A-3999-694D-A62F-1D85A5048A28}" type="datetimeFigureOut">
              <a:rPr lang="hr-HR" smtClean="0"/>
              <a:t>27.11.2024.</a:t>
            </a:fld>
            <a:endParaRPr lang="hr-HR"/>
          </a:p>
        </p:txBody>
      </p:sp>
      <p:sp>
        <p:nvSpPr>
          <p:cNvPr id="3" name="Footer Placeholder 2">
            <a:extLst>
              <a:ext uri="{FF2B5EF4-FFF2-40B4-BE49-F238E27FC236}">
                <a16:creationId xmlns:a16="http://schemas.microsoft.com/office/drawing/2014/main" id="{17AEF3DC-2CF2-8B40-8420-3A2C01518B4E}"/>
              </a:ext>
            </a:extLst>
          </p:cNvPr>
          <p:cNvSpPr>
            <a:spLocks noGrp="1"/>
          </p:cNvSpPr>
          <p:nvPr>
            <p:ph type="ftr" sz="quarter" idx="11"/>
          </p:nvPr>
        </p:nvSpPr>
        <p:spPr/>
        <p:txBody>
          <a:bodyPr/>
          <a:lstStyle/>
          <a:p>
            <a:endParaRPr lang="hr-HR"/>
          </a:p>
        </p:txBody>
      </p:sp>
      <p:sp>
        <p:nvSpPr>
          <p:cNvPr id="4" name="Slide Number Placeholder 3">
            <a:extLst>
              <a:ext uri="{FF2B5EF4-FFF2-40B4-BE49-F238E27FC236}">
                <a16:creationId xmlns:a16="http://schemas.microsoft.com/office/drawing/2014/main" id="{E364EA57-7EB7-B24A-BB22-DEB9F99166D7}"/>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2183355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A0B6-5E83-D845-A3D5-527F0C8764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hr-HR"/>
          </a:p>
        </p:txBody>
      </p:sp>
      <p:sp>
        <p:nvSpPr>
          <p:cNvPr id="3" name="Content Placeholder 2">
            <a:extLst>
              <a:ext uri="{FF2B5EF4-FFF2-40B4-BE49-F238E27FC236}">
                <a16:creationId xmlns:a16="http://schemas.microsoft.com/office/drawing/2014/main" id="{FB8498E3-304F-EA42-8F16-F2503FB9ED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r-HR"/>
          </a:p>
        </p:txBody>
      </p:sp>
      <p:sp>
        <p:nvSpPr>
          <p:cNvPr id="4" name="Text Placeholder 3">
            <a:extLst>
              <a:ext uri="{FF2B5EF4-FFF2-40B4-BE49-F238E27FC236}">
                <a16:creationId xmlns:a16="http://schemas.microsoft.com/office/drawing/2014/main" id="{B1178DC2-A17C-0648-B52D-9686CB61C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2B7DF4-C826-9544-AA3C-EAEB635C728A}"/>
              </a:ext>
            </a:extLst>
          </p:cNvPr>
          <p:cNvSpPr>
            <a:spLocks noGrp="1"/>
          </p:cNvSpPr>
          <p:nvPr>
            <p:ph type="dt" sz="half" idx="10"/>
          </p:nvPr>
        </p:nvSpPr>
        <p:spPr/>
        <p:txBody>
          <a:bodyPr/>
          <a:lstStyle/>
          <a:p>
            <a:fld id="{A5E8C45A-3999-694D-A62F-1D85A5048A28}" type="datetimeFigureOut">
              <a:rPr lang="hr-HR" smtClean="0"/>
              <a:t>27.11.2024.</a:t>
            </a:fld>
            <a:endParaRPr lang="hr-HR"/>
          </a:p>
        </p:txBody>
      </p:sp>
      <p:sp>
        <p:nvSpPr>
          <p:cNvPr id="6" name="Footer Placeholder 5">
            <a:extLst>
              <a:ext uri="{FF2B5EF4-FFF2-40B4-BE49-F238E27FC236}">
                <a16:creationId xmlns:a16="http://schemas.microsoft.com/office/drawing/2014/main" id="{54C195BC-0163-EE44-9D77-D527DE1FFC6D}"/>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4EB2D4FB-98F8-A74D-BCEC-BEFFF0EA7306}"/>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1001872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C62B-1142-A641-91CE-FEE6209B9098}"/>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hr-HR" dirty="0"/>
          </a:p>
        </p:txBody>
      </p:sp>
      <p:sp>
        <p:nvSpPr>
          <p:cNvPr id="3" name="Picture Placeholder 2">
            <a:extLst>
              <a:ext uri="{FF2B5EF4-FFF2-40B4-BE49-F238E27FC236}">
                <a16:creationId xmlns:a16="http://schemas.microsoft.com/office/drawing/2014/main" id="{F2ED27BE-4C55-EF41-B024-72D167F993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r-HR"/>
          </a:p>
        </p:txBody>
      </p:sp>
      <p:sp>
        <p:nvSpPr>
          <p:cNvPr id="4" name="Text Placeholder 3">
            <a:extLst>
              <a:ext uri="{FF2B5EF4-FFF2-40B4-BE49-F238E27FC236}">
                <a16:creationId xmlns:a16="http://schemas.microsoft.com/office/drawing/2014/main" id="{363C337C-16A8-EE45-8ACD-1CADECE673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8350A9F4-C069-0F43-BC62-4670E75E1C1A}"/>
              </a:ext>
            </a:extLst>
          </p:cNvPr>
          <p:cNvSpPr>
            <a:spLocks noGrp="1"/>
          </p:cNvSpPr>
          <p:nvPr>
            <p:ph type="dt" sz="half" idx="10"/>
          </p:nvPr>
        </p:nvSpPr>
        <p:spPr/>
        <p:txBody>
          <a:bodyPr/>
          <a:lstStyle/>
          <a:p>
            <a:fld id="{A5E8C45A-3999-694D-A62F-1D85A5048A28}" type="datetimeFigureOut">
              <a:rPr lang="hr-HR" smtClean="0"/>
              <a:t>27.11.2024.</a:t>
            </a:fld>
            <a:endParaRPr lang="hr-HR"/>
          </a:p>
        </p:txBody>
      </p:sp>
      <p:sp>
        <p:nvSpPr>
          <p:cNvPr id="6" name="Footer Placeholder 5">
            <a:extLst>
              <a:ext uri="{FF2B5EF4-FFF2-40B4-BE49-F238E27FC236}">
                <a16:creationId xmlns:a16="http://schemas.microsoft.com/office/drawing/2014/main" id="{18AC0237-DF2E-CC47-886C-6F33EEA926A1}"/>
              </a:ext>
            </a:extLst>
          </p:cNvPr>
          <p:cNvSpPr>
            <a:spLocks noGrp="1"/>
          </p:cNvSpPr>
          <p:nvPr>
            <p:ph type="ftr" sz="quarter" idx="11"/>
          </p:nvPr>
        </p:nvSpPr>
        <p:spPr/>
        <p:txBody>
          <a:bodyPr/>
          <a:lstStyle/>
          <a:p>
            <a:endParaRPr lang="hr-HR"/>
          </a:p>
        </p:txBody>
      </p:sp>
      <p:sp>
        <p:nvSpPr>
          <p:cNvPr id="7" name="Slide Number Placeholder 6">
            <a:extLst>
              <a:ext uri="{FF2B5EF4-FFF2-40B4-BE49-F238E27FC236}">
                <a16:creationId xmlns:a16="http://schemas.microsoft.com/office/drawing/2014/main" id="{08A07CD3-932F-D545-AA06-F2574559791F}"/>
              </a:ext>
            </a:extLst>
          </p:cNvPr>
          <p:cNvSpPr>
            <a:spLocks noGrp="1"/>
          </p:cNvSpPr>
          <p:nvPr>
            <p:ph type="sldNum" sz="quarter" idx="12"/>
          </p:nvPr>
        </p:nvSpPr>
        <p:spPr/>
        <p:txBody>
          <a:bodyPr/>
          <a:lstStyle/>
          <a:p>
            <a:fld id="{19CA9AFE-FC99-E944-B993-78D7BC09A613}" type="slidenum">
              <a:rPr lang="hr-HR" smtClean="0"/>
              <a:t>‹#›</a:t>
            </a:fld>
            <a:endParaRPr lang="hr-HR"/>
          </a:p>
        </p:txBody>
      </p:sp>
    </p:spTree>
    <p:extLst>
      <p:ext uri="{BB962C8B-B14F-4D97-AF65-F5344CB8AC3E}">
        <p14:creationId xmlns:p14="http://schemas.microsoft.com/office/powerpoint/2010/main" val="3914923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8A9F2D-EEF6-8D4C-B6B4-821008F6AF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hr-HR" dirty="0"/>
          </a:p>
        </p:txBody>
      </p:sp>
      <p:sp>
        <p:nvSpPr>
          <p:cNvPr id="3" name="Text Placeholder 2">
            <a:extLst>
              <a:ext uri="{FF2B5EF4-FFF2-40B4-BE49-F238E27FC236}">
                <a16:creationId xmlns:a16="http://schemas.microsoft.com/office/drawing/2014/main" id="{4E4B9F19-4687-714C-B37C-07418F7D4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hr-HR" dirty="0"/>
          </a:p>
        </p:txBody>
      </p:sp>
      <p:sp>
        <p:nvSpPr>
          <p:cNvPr id="4" name="Date Placeholder 3">
            <a:extLst>
              <a:ext uri="{FF2B5EF4-FFF2-40B4-BE49-F238E27FC236}">
                <a16:creationId xmlns:a16="http://schemas.microsoft.com/office/drawing/2014/main" id="{B60B9BF1-1402-9F4A-BAB1-6310C3AB08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8C45A-3999-694D-A62F-1D85A5048A28}" type="datetimeFigureOut">
              <a:rPr lang="hr-HR" smtClean="0"/>
              <a:t>27.11.2024.</a:t>
            </a:fld>
            <a:endParaRPr lang="hr-HR"/>
          </a:p>
        </p:txBody>
      </p:sp>
      <p:sp>
        <p:nvSpPr>
          <p:cNvPr id="5" name="Footer Placeholder 4">
            <a:extLst>
              <a:ext uri="{FF2B5EF4-FFF2-40B4-BE49-F238E27FC236}">
                <a16:creationId xmlns:a16="http://schemas.microsoft.com/office/drawing/2014/main" id="{4226EC14-D9BC-4B40-8B97-93CEAC450D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Slide Number Placeholder 5">
            <a:extLst>
              <a:ext uri="{FF2B5EF4-FFF2-40B4-BE49-F238E27FC236}">
                <a16:creationId xmlns:a16="http://schemas.microsoft.com/office/drawing/2014/main" id="{54E56B53-14E3-F44C-8840-A77C7C464A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A9AFE-FC99-E944-B993-78D7BC09A613}" type="slidenum">
              <a:rPr lang="hr-HR" smtClean="0"/>
              <a:t>‹#›</a:t>
            </a:fld>
            <a:endParaRPr lang="hr-HR"/>
          </a:p>
        </p:txBody>
      </p:sp>
    </p:spTree>
    <p:extLst>
      <p:ext uri="{BB962C8B-B14F-4D97-AF65-F5344CB8AC3E}">
        <p14:creationId xmlns:p14="http://schemas.microsoft.com/office/powerpoint/2010/main" val="396666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b="0" i="0" kern="1200">
          <a:solidFill>
            <a:schemeClr val="tx1"/>
          </a:solidFill>
          <a:latin typeface="Montserrat"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ontserrat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H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5E16-B460-7B45-883B-0495E939A06A}"/>
              </a:ext>
            </a:extLst>
          </p:cNvPr>
          <p:cNvSpPr>
            <a:spLocks noGrp="1"/>
          </p:cNvSpPr>
          <p:nvPr>
            <p:ph type="ctrTitle" idx="4294967295"/>
          </p:nvPr>
        </p:nvSpPr>
        <p:spPr>
          <a:xfrm>
            <a:off x="1524000" y="1122363"/>
            <a:ext cx="9144000" cy="2387600"/>
          </a:xfrm>
        </p:spPr>
        <p:txBody>
          <a:bodyPr/>
          <a:lstStyle/>
          <a:p>
            <a:endParaRPr lang="hr-HR"/>
          </a:p>
        </p:txBody>
      </p:sp>
      <p:sp>
        <p:nvSpPr>
          <p:cNvPr id="3" name="Subtitle 2">
            <a:extLst>
              <a:ext uri="{FF2B5EF4-FFF2-40B4-BE49-F238E27FC236}">
                <a16:creationId xmlns:a16="http://schemas.microsoft.com/office/drawing/2014/main" id="{B7B92E58-22FB-434E-B22C-43A91AA8671B}"/>
              </a:ext>
            </a:extLst>
          </p:cNvPr>
          <p:cNvSpPr>
            <a:spLocks noGrp="1"/>
          </p:cNvSpPr>
          <p:nvPr>
            <p:ph type="subTitle" idx="4294967295"/>
          </p:nvPr>
        </p:nvSpPr>
        <p:spPr>
          <a:xfrm>
            <a:off x="1524000" y="3602038"/>
            <a:ext cx="9144000" cy="1655762"/>
          </a:xfrm>
        </p:spPr>
        <p:txBody>
          <a:bodyPr/>
          <a:lstStyle/>
          <a:p>
            <a:endParaRPr lang="hr-HR"/>
          </a:p>
        </p:txBody>
      </p:sp>
      <p:pic>
        <p:nvPicPr>
          <p:cNvPr id="5" name="Picture 4">
            <a:extLst>
              <a:ext uri="{FF2B5EF4-FFF2-40B4-BE49-F238E27FC236}">
                <a16:creationId xmlns:a16="http://schemas.microsoft.com/office/drawing/2014/main" id="{DF9A9711-46A1-0E4C-90B8-DF9A842C988E}"/>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51864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Slika 5">
            <a:extLst>
              <a:ext uri="{FF2B5EF4-FFF2-40B4-BE49-F238E27FC236}">
                <a16:creationId xmlns:a16="http://schemas.microsoft.com/office/drawing/2014/main" id="{938FCCD9-160E-6C81-3A81-CF4365F1D58E}"/>
              </a:ext>
            </a:extLst>
          </p:cNvPr>
          <p:cNvPicPr>
            <a:picLocks noChangeAspect="1"/>
          </p:cNvPicPr>
          <p:nvPr/>
        </p:nvPicPr>
        <p:blipFill>
          <a:blip r:embed="rId2"/>
          <a:stretch>
            <a:fillRect/>
          </a:stretch>
        </p:blipFill>
        <p:spPr>
          <a:xfrm>
            <a:off x="1374757" y="643466"/>
            <a:ext cx="9442485" cy="5571067"/>
          </a:xfrm>
          <a:prstGeom prst="rect">
            <a:avLst/>
          </a:prstGeom>
        </p:spPr>
      </p:pic>
      <p:pic>
        <p:nvPicPr>
          <p:cNvPr id="7" name="Picture 5">
            <a:extLst>
              <a:ext uri="{FF2B5EF4-FFF2-40B4-BE49-F238E27FC236}">
                <a16:creationId xmlns:a16="http://schemas.microsoft.com/office/drawing/2014/main" id="{9398C68F-AFFC-9C04-D713-5BE513233B9F}"/>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1749450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114DC-0630-DFBD-CF1F-0A911A7504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0816EE-1482-C39B-E26C-48F1A62A6D1A}"/>
              </a:ext>
            </a:extLst>
          </p:cNvPr>
          <p:cNvSpPr>
            <a:spLocks noGrp="1"/>
          </p:cNvSpPr>
          <p:nvPr>
            <p:ph type="title"/>
          </p:nvPr>
        </p:nvSpPr>
        <p:spPr/>
        <p:txBody>
          <a:bodyPr>
            <a:normAutofit/>
          </a:bodyPr>
          <a:lstStyle/>
          <a:p>
            <a:r>
              <a:rPr lang="en-US" sz="5900" dirty="0"/>
              <a:t>LLM</a:t>
            </a:r>
            <a:r>
              <a:rPr lang="en-US" sz="6000" dirty="0"/>
              <a:t> </a:t>
            </a:r>
            <a:r>
              <a:rPr lang="en-US" sz="5900" dirty="0">
                <a:latin typeface="Montserrat" panose="00000500000000000000" pitchFamily="2" charset="0"/>
              </a:rPr>
              <a:t>Parameters</a:t>
            </a:r>
            <a:endParaRPr lang="hr-HR" sz="5900" dirty="0">
              <a:latin typeface="Montserrat" panose="00000500000000000000" pitchFamily="2" charset="0"/>
            </a:endParaRPr>
          </a:p>
        </p:txBody>
      </p:sp>
      <p:sp>
        <p:nvSpPr>
          <p:cNvPr id="3" name="Content Placeholder 2">
            <a:extLst>
              <a:ext uri="{FF2B5EF4-FFF2-40B4-BE49-F238E27FC236}">
                <a16:creationId xmlns:a16="http://schemas.microsoft.com/office/drawing/2014/main" id="{7D429899-0FA6-591D-0945-2450651E8699}"/>
              </a:ext>
            </a:extLst>
          </p:cNvPr>
          <p:cNvSpPr>
            <a:spLocks noGrp="1"/>
          </p:cNvSpPr>
          <p:nvPr>
            <p:ph idx="1"/>
          </p:nvPr>
        </p:nvSpPr>
        <p:spPr/>
        <p:txBody>
          <a:bodyPr>
            <a:noAutofit/>
          </a:bodyPr>
          <a:lstStyle/>
          <a:p>
            <a:r>
              <a:rPr lang="en-US" sz="2400" b="1" dirty="0"/>
              <a:t>Temperature</a:t>
            </a:r>
            <a:r>
              <a:rPr lang="en-US" sz="2400" dirty="0"/>
              <a:t> – determinism in the results - increasing the weights of the other possible tokens</a:t>
            </a:r>
          </a:p>
          <a:p>
            <a:pPr lvl="1"/>
            <a:r>
              <a:rPr lang="en-US" b="1" dirty="0"/>
              <a:t>bigger temperature </a:t>
            </a:r>
            <a:r>
              <a:rPr lang="en-US" dirty="0"/>
              <a:t>– </a:t>
            </a:r>
            <a:r>
              <a:rPr lang="en-US" b="1" dirty="0"/>
              <a:t>diverse</a:t>
            </a:r>
            <a:r>
              <a:rPr lang="en-US" dirty="0"/>
              <a:t>, creative, random output. </a:t>
            </a:r>
          </a:p>
          <a:p>
            <a:pPr lvl="1"/>
            <a:r>
              <a:rPr lang="en-US" b="1" dirty="0"/>
              <a:t>lower temperature </a:t>
            </a:r>
            <a:r>
              <a:rPr lang="en-US" dirty="0"/>
              <a:t>– </a:t>
            </a:r>
            <a:r>
              <a:rPr lang="en-US" b="1" dirty="0"/>
              <a:t>exact</a:t>
            </a:r>
            <a:r>
              <a:rPr lang="en-US" dirty="0"/>
              <a:t>, factual</a:t>
            </a:r>
          </a:p>
          <a:p>
            <a:r>
              <a:rPr lang="en-US" sz="2400" b="1" dirty="0"/>
              <a:t>Top P </a:t>
            </a:r>
            <a:r>
              <a:rPr lang="en-US" sz="2400" dirty="0"/>
              <a:t>– sampling only tokens comprising the </a:t>
            </a:r>
            <a:r>
              <a:rPr lang="en-US" sz="2400" dirty="0" err="1"/>
              <a:t>top_p</a:t>
            </a:r>
            <a:r>
              <a:rPr lang="en-US" sz="2400" dirty="0"/>
              <a:t> probability</a:t>
            </a:r>
          </a:p>
          <a:p>
            <a:pPr lvl="1"/>
            <a:r>
              <a:rPr lang="en-US" dirty="0"/>
              <a:t>high </a:t>
            </a:r>
            <a:r>
              <a:rPr lang="en-US" dirty="0" err="1"/>
              <a:t>top_p</a:t>
            </a:r>
            <a:r>
              <a:rPr lang="en-US" dirty="0"/>
              <a:t> - look at more possible words -including less likely one</a:t>
            </a:r>
          </a:p>
          <a:p>
            <a:pPr lvl="1"/>
            <a:r>
              <a:rPr lang="en-US" i="1" dirty="0"/>
              <a:t>recommendation: change temperature or </a:t>
            </a:r>
            <a:r>
              <a:rPr lang="en-US" i="1" dirty="0" err="1"/>
              <a:t>top_p</a:t>
            </a:r>
            <a:r>
              <a:rPr lang="en-US" i="1" dirty="0"/>
              <a:t> but not both.</a:t>
            </a:r>
          </a:p>
          <a:p>
            <a:r>
              <a:rPr lang="en-US" sz="2400" b="1" dirty="0"/>
              <a:t>Max Length – </a:t>
            </a:r>
            <a:r>
              <a:rPr lang="en-US" sz="2400" dirty="0"/>
              <a:t>of the output</a:t>
            </a:r>
          </a:p>
          <a:p>
            <a:pPr lvl="1"/>
            <a:r>
              <a:rPr lang="en-US" dirty="0"/>
              <a:t>control length of the output – control the cost</a:t>
            </a:r>
          </a:p>
          <a:p>
            <a:endParaRPr lang="en-US" sz="2400" dirty="0"/>
          </a:p>
        </p:txBody>
      </p:sp>
      <p:pic>
        <p:nvPicPr>
          <p:cNvPr id="4" name="Picture 5">
            <a:extLst>
              <a:ext uri="{FF2B5EF4-FFF2-40B4-BE49-F238E27FC236}">
                <a16:creationId xmlns:a16="http://schemas.microsoft.com/office/drawing/2014/main" id="{E5D8C37A-584A-9906-AE23-34073DD4E43C}"/>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338225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20AD-8A81-63CE-5D4D-14845CA24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7FD6F-56D7-789C-434B-A00335D3474F}"/>
              </a:ext>
            </a:extLst>
          </p:cNvPr>
          <p:cNvSpPr>
            <a:spLocks noGrp="1"/>
          </p:cNvSpPr>
          <p:nvPr>
            <p:ph type="title"/>
          </p:nvPr>
        </p:nvSpPr>
        <p:spPr/>
        <p:txBody>
          <a:bodyPr>
            <a:normAutofit/>
          </a:bodyPr>
          <a:lstStyle/>
          <a:p>
            <a:r>
              <a:rPr lang="en-US" sz="5900" dirty="0"/>
              <a:t>LLM</a:t>
            </a:r>
            <a:r>
              <a:rPr lang="en-US" sz="6000" dirty="0"/>
              <a:t> </a:t>
            </a:r>
            <a:r>
              <a:rPr lang="en-US" sz="5900" dirty="0"/>
              <a:t>Parameters</a:t>
            </a:r>
            <a:endParaRPr lang="hr-HR" sz="5900" dirty="0">
              <a:latin typeface="Montserrat" panose="00000500000000000000" pitchFamily="2" charset="0"/>
            </a:endParaRPr>
          </a:p>
        </p:txBody>
      </p:sp>
      <p:sp>
        <p:nvSpPr>
          <p:cNvPr id="3" name="Content Placeholder 2">
            <a:extLst>
              <a:ext uri="{FF2B5EF4-FFF2-40B4-BE49-F238E27FC236}">
                <a16:creationId xmlns:a16="http://schemas.microsoft.com/office/drawing/2014/main" id="{D7215F62-90D1-9730-CA09-61686877714F}"/>
              </a:ext>
            </a:extLst>
          </p:cNvPr>
          <p:cNvSpPr>
            <a:spLocks noGrp="1"/>
          </p:cNvSpPr>
          <p:nvPr>
            <p:ph idx="1"/>
          </p:nvPr>
        </p:nvSpPr>
        <p:spPr/>
        <p:txBody>
          <a:bodyPr>
            <a:noAutofit/>
          </a:bodyPr>
          <a:lstStyle/>
          <a:p>
            <a:r>
              <a:rPr lang="en-US" sz="2400" b="1" dirty="0"/>
              <a:t>Stop Sequences - </a:t>
            </a:r>
            <a:r>
              <a:rPr lang="en-US" sz="2400" dirty="0"/>
              <a:t>strings that stop the model from generating tokens</a:t>
            </a:r>
          </a:p>
          <a:p>
            <a:pPr lvl="1"/>
            <a:r>
              <a:rPr lang="en-US" dirty="0"/>
              <a:t>generate lists that have no more than 10 items by adding "11" as a stop sequence</a:t>
            </a:r>
          </a:p>
          <a:p>
            <a:r>
              <a:rPr lang="en-US" sz="2400" b="1" dirty="0"/>
              <a:t>Frequency Penalty </a:t>
            </a:r>
            <a:r>
              <a:rPr lang="en-US" sz="2400" dirty="0"/>
              <a:t>- penalty on the next token proportional to how many times that token already appeared in the response and prompt</a:t>
            </a:r>
          </a:p>
          <a:p>
            <a:pPr lvl="1"/>
            <a:r>
              <a:rPr lang="en-US" dirty="0"/>
              <a:t>control repetition</a:t>
            </a:r>
          </a:p>
          <a:p>
            <a:pPr lvl="1"/>
            <a:r>
              <a:rPr lang="en-US" dirty="0"/>
              <a:t>higher the frequency penalty - the less likely a word repeat</a:t>
            </a:r>
          </a:p>
          <a:p>
            <a:r>
              <a:rPr lang="en-US" sz="2400" b="1" dirty="0"/>
              <a:t>Presence Penalty </a:t>
            </a:r>
            <a:r>
              <a:rPr lang="en-US" sz="2400" dirty="0"/>
              <a:t>- same for all repeated tokens. A token that appears twice and a token that appears 10 times are penalized the same. </a:t>
            </a:r>
          </a:p>
        </p:txBody>
      </p:sp>
      <p:pic>
        <p:nvPicPr>
          <p:cNvPr id="4" name="Picture 5">
            <a:extLst>
              <a:ext uri="{FF2B5EF4-FFF2-40B4-BE49-F238E27FC236}">
                <a16:creationId xmlns:a16="http://schemas.microsoft.com/office/drawing/2014/main" id="{667F493B-E315-299A-A759-AEBA1DE48322}"/>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29693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816937-DC50-E82D-45CB-86501F1374CA}"/>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 name="Slika 18" descr="Slika na kojoj se prikazuje tekst, snimka zaslona, softver, Font&#10;&#10;Opis je automatski generiran">
            <a:extLst>
              <a:ext uri="{FF2B5EF4-FFF2-40B4-BE49-F238E27FC236}">
                <a16:creationId xmlns:a16="http://schemas.microsoft.com/office/drawing/2014/main" id="{E0264166-62C2-CB9F-108D-D7FDCA3F5EE1}"/>
              </a:ext>
            </a:extLst>
          </p:cNvPr>
          <p:cNvPicPr>
            <a:picLocks noChangeAspect="1"/>
          </p:cNvPicPr>
          <p:nvPr/>
        </p:nvPicPr>
        <p:blipFill>
          <a:blip r:embed="rId2"/>
          <a:srcRect t="1900" b="1964"/>
          <a:stretch/>
        </p:blipFill>
        <p:spPr>
          <a:xfrm>
            <a:off x="20" y="1282"/>
            <a:ext cx="12191980" cy="6856718"/>
          </a:xfrm>
          <a:prstGeom prst="rect">
            <a:avLst/>
          </a:prstGeom>
        </p:spPr>
      </p:pic>
      <p:pic>
        <p:nvPicPr>
          <p:cNvPr id="4" name="Picture 5">
            <a:extLst>
              <a:ext uri="{FF2B5EF4-FFF2-40B4-BE49-F238E27FC236}">
                <a16:creationId xmlns:a16="http://schemas.microsoft.com/office/drawing/2014/main" id="{759923C7-A968-7C62-B2E2-A620C74C94E3}"/>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3465727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1A665-28F0-DD8F-6D70-72F434C54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8B17CF-A747-F32F-B0B8-AE17BDDC6346}"/>
              </a:ext>
            </a:extLst>
          </p:cNvPr>
          <p:cNvSpPr>
            <a:spLocks noGrp="1"/>
          </p:cNvSpPr>
          <p:nvPr>
            <p:ph type="title"/>
          </p:nvPr>
        </p:nvSpPr>
        <p:spPr>
          <a:xfrm>
            <a:off x="456580" y="1734485"/>
            <a:ext cx="11029349" cy="3389030"/>
          </a:xfrm>
        </p:spPr>
        <p:txBody>
          <a:bodyPr>
            <a:normAutofit/>
          </a:bodyPr>
          <a:lstStyle/>
          <a:p>
            <a:r>
              <a:rPr lang="hr-HR" sz="7200" dirty="0" err="1">
                <a:latin typeface="Montserrat" panose="00000500000000000000" pitchFamily="2" charset="0"/>
              </a:rPr>
              <a:t>Prompt</a:t>
            </a:r>
            <a:r>
              <a:rPr lang="hr-HR" sz="7200" dirty="0">
                <a:latin typeface="Montserrat" panose="00000500000000000000" pitchFamily="2" charset="0"/>
              </a:rPr>
              <a:t> </a:t>
            </a:r>
            <a:r>
              <a:rPr lang="hr-HR" sz="7200" dirty="0" err="1">
                <a:latin typeface="Montserrat" panose="00000500000000000000" pitchFamily="2" charset="0"/>
              </a:rPr>
              <a:t>Engineering</a:t>
            </a:r>
            <a:r>
              <a:rPr lang="hr-HR" sz="7200" dirty="0">
                <a:latin typeface="Montserrat" panose="00000500000000000000" pitchFamily="2" charset="0"/>
              </a:rPr>
              <a:t> </a:t>
            </a:r>
            <a:r>
              <a:rPr lang="hr-HR" sz="7200" dirty="0" err="1">
                <a:latin typeface="Montserrat" panose="00000500000000000000" pitchFamily="2" charset="0"/>
              </a:rPr>
              <a:t>Techniques</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7E576ED8-2566-1CBD-93F8-8F61AC1DDCD0}"/>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67963AE7-A43D-8974-5853-E1B542470801}"/>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2897825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2A5E3-4C95-F81E-F5F5-E5D7A200E1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E41977-BA6F-CB3C-CBBF-1598D4ECD86C}"/>
              </a:ext>
            </a:extLst>
          </p:cNvPr>
          <p:cNvSpPr>
            <a:spLocks noGrp="1"/>
          </p:cNvSpPr>
          <p:nvPr>
            <p:ph type="title"/>
          </p:nvPr>
        </p:nvSpPr>
        <p:spPr/>
        <p:txBody>
          <a:bodyPr>
            <a:normAutofit/>
          </a:bodyPr>
          <a:lstStyle/>
          <a:p>
            <a:r>
              <a:rPr lang="en-US" sz="5900" dirty="0"/>
              <a:t>Prompt Engineering</a:t>
            </a:r>
            <a:endParaRPr lang="hr-HR" sz="5900" dirty="0"/>
          </a:p>
        </p:txBody>
      </p:sp>
      <p:sp>
        <p:nvSpPr>
          <p:cNvPr id="3" name="Content Placeholder 2">
            <a:extLst>
              <a:ext uri="{FF2B5EF4-FFF2-40B4-BE49-F238E27FC236}">
                <a16:creationId xmlns:a16="http://schemas.microsoft.com/office/drawing/2014/main" id="{6D017B18-E74F-CB4C-E49C-7ECBE2E52F53}"/>
              </a:ext>
            </a:extLst>
          </p:cNvPr>
          <p:cNvSpPr>
            <a:spLocks noGrp="1"/>
          </p:cNvSpPr>
          <p:nvPr>
            <p:ph idx="1"/>
          </p:nvPr>
        </p:nvSpPr>
        <p:spPr/>
        <p:txBody>
          <a:bodyPr>
            <a:normAutofit/>
          </a:bodyPr>
          <a:lstStyle/>
          <a:p>
            <a:r>
              <a:rPr lang="en-US" sz="2400" dirty="0"/>
              <a:t>new discipline for developing and optimizing prompts to efficiently use of LLMs</a:t>
            </a:r>
          </a:p>
          <a:p>
            <a:r>
              <a:rPr lang="en-US" sz="2400" dirty="0"/>
              <a:t>help to better understand the capabilities and limitations of LLMs.</a:t>
            </a:r>
          </a:p>
          <a:p>
            <a:r>
              <a:rPr lang="en-US" sz="2400" dirty="0"/>
              <a:t>researchers - improve the capacity of LLMs on a wide range of common and complex tasks </a:t>
            </a:r>
          </a:p>
          <a:p>
            <a:r>
              <a:rPr lang="en-US" sz="2400" dirty="0"/>
              <a:t>developers - design robust and effective prompting techniques that interface with LLMs and other tools</a:t>
            </a:r>
          </a:p>
        </p:txBody>
      </p:sp>
      <p:pic>
        <p:nvPicPr>
          <p:cNvPr id="6" name="Picture 5">
            <a:extLst>
              <a:ext uri="{FF2B5EF4-FFF2-40B4-BE49-F238E27FC236}">
                <a16:creationId xmlns:a16="http://schemas.microsoft.com/office/drawing/2014/main" id="{9D41D4D0-0AFD-86D4-4409-F6A9DCF8E8D9}"/>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46385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21B4A-3D9F-ABEC-E9A3-DA89029662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CD9D24-770F-F07D-7C42-6B3791F9743A}"/>
              </a:ext>
            </a:extLst>
          </p:cNvPr>
          <p:cNvSpPr>
            <a:spLocks noGrp="1"/>
          </p:cNvSpPr>
          <p:nvPr>
            <p:ph type="title"/>
          </p:nvPr>
        </p:nvSpPr>
        <p:spPr/>
        <p:txBody>
          <a:bodyPr>
            <a:normAutofit/>
          </a:bodyPr>
          <a:lstStyle/>
          <a:p>
            <a:r>
              <a:rPr lang="en-US" sz="5900" dirty="0"/>
              <a:t>System Prompt</a:t>
            </a:r>
            <a:endParaRPr lang="hr-HR" sz="5900" dirty="0"/>
          </a:p>
        </p:txBody>
      </p:sp>
      <p:sp>
        <p:nvSpPr>
          <p:cNvPr id="3" name="Content Placeholder 2">
            <a:extLst>
              <a:ext uri="{FF2B5EF4-FFF2-40B4-BE49-F238E27FC236}">
                <a16:creationId xmlns:a16="http://schemas.microsoft.com/office/drawing/2014/main" id="{01337C9D-885B-7CB2-20DF-51C09932BB02}"/>
              </a:ext>
            </a:extLst>
          </p:cNvPr>
          <p:cNvSpPr>
            <a:spLocks noGrp="1"/>
          </p:cNvSpPr>
          <p:nvPr>
            <p:ph idx="1"/>
          </p:nvPr>
        </p:nvSpPr>
        <p:spPr/>
        <p:txBody>
          <a:bodyPr>
            <a:normAutofit/>
          </a:bodyPr>
          <a:lstStyle/>
          <a:p>
            <a:r>
              <a:rPr lang="en-US" sz="2400" dirty="0"/>
              <a:t>steer the behavior of the model</a:t>
            </a:r>
          </a:p>
          <a:p>
            <a:r>
              <a:rPr lang="en-US" sz="2400" dirty="0"/>
              <a:t>defining</a:t>
            </a:r>
          </a:p>
          <a:p>
            <a:pPr lvl="1"/>
            <a:r>
              <a:rPr lang="en-US" sz="2000" dirty="0"/>
              <a:t>role of the model</a:t>
            </a:r>
          </a:p>
          <a:p>
            <a:pPr lvl="1"/>
            <a:r>
              <a:rPr lang="en-US" sz="2000" dirty="0"/>
              <a:t>how model should act</a:t>
            </a:r>
          </a:p>
          <a:p>
            <a:pPr lvl="1"/>
            <a:r>
              <a:rPr lang="en-US" sz="2000" dirty="0"/>
              <a:t>what kind of output we want</a:t>
            </a:r>
          </a:p>
          <a:p>
            <a:endParaRPr lang="en-US" sz="2400" dirty="0"/>
          </a:p>
        </p:txBody>
      </p:sp>
      <p:pic>
        <p:nvPicPr>
          <p:cNvPr id="6" name="Picture 5">
            <a:extLst>
              <a:ext uri="{FF2B5EF4-FFF2-40B4-BE49-F238E27FC236}">
                <a16:creationId xmlns:a16="http://schemas.microsoft.com/office/drawing/2014/main" id="{B2DA4961-28C9-73FE-EF48-41EBCCC16FC6}"/>
              </a:ext>
            </a:extLst>
          </p:cNvPr>
          <p:cNvPicPr>
            <a:picLocks noChangeAspect="1"/>
          </p:cNvPicPr>
          <p:nvPr/>
        </p:nvPicPr>
        <p:blipFill>
          <a:blip r:embed="rId2"/>
          <a:srcRect/>
          <a:stretch/>
        </p:blipFill>
        <p:spPr>
          <a:xfrm>
            <a:off x="11433298" y="6193076"/>
            <a:ext cx="434251" cy="435975"/>
          </a:xfrm>
          <a:prstGeom prst="rect">
            <a:avLst/>
          </a:prstGeom>
        </p:spPr>
      </p:pic>
      <p:pic>
        <p:nvPicPr>
          <p:cNvPr id="13" name="Slika 12" descr="Slika na kojoj se prikazuje tekst, snimka zaslona, Font&#10;&#10;Opis je automatski generiran">
            <a:extLst>
              <a:ext uri="{FF2B5EF4-FFF2-40B4-BE49-F238E27FC236}">
                <a16:creationId xmlns:a16="http://schemas.microsoft.com/office/drawing/2014/main" id="{7D382CF0-DEBB-B8F0-42D9-0A1843B0F5B3}"/>
              </a:ext>
            </a:extLst>
          </p:cNvPr>
          <p:cNvPicPr>
            <a:picLocks noChangeAspect="1"/>
          </p:cNvPicPr>
          <p:nvPr/>
        </p:nvPicPr>
        <p:blipFill>
          <a:blip r:embed="rId3"/>
          <a:stretch>
            <a:fillRect/>
          </a:stretch>
        </p:blipFill>
        <p:spPr>
          <a:xfrm>
            <a:off x="838200" y="3630803"/>
            <a:ext cx="10515600" cy="3091010"/>
          </a:xfrm>
          <a:prstGeom prst="rect">
            <a:avLst/>
          </a:prstGeom>
        </p:spPr>
      </p:pic>
    </p:spTree>
    <p:extLst>
      <p:ext uri="{BB962C8B-B14F-4D97-AF65-F5344CB8AC3E}">
        <p14:creationId xmlns:p14="http://schemas.microsoft.com/office/powerpoint/2010/main" val="4191165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87B74-86E1-160A-E290-A4EDD488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999B25-6172-3316-07F4-87CFF4CFEAEA}"/>
              </a:ext>
            </a:extLst>
          </p:cNvPr>
          <p:cNvSpPr>
            <a:spLocks noGrp="1"/>
          </p:cNvSpPr>
          <p:nvPr>
            <p:ph type="title"/>
          </p:nvPr>
        </p:nvSpPr>
        <p:spPr/>
        <p:txBody>
          <a:bodyPr>
            <a:normAutofit/>
          </a:bodyPr>
          <a:lstStyle/>
          <a:p>
            <a:r>
              <a:rPr lang="en-US" sz="5900" dirty="0"/>
              <a:t>Zero-shot Prompting</a:t>
            </a:r>
            <a:endParaRPr lang="hr-HR" sz="5900" dirty="0"/>
          </a:p>
        </p:txBody>
      </p:sp>
      <p:sp>
        <p:nvSpPr>
          <p:cNvPr id="3" name="Content Placeholder 2">
            <a:extLst>
              <a:ext uri="{FF2B5EF4-FFF2-40B4-BE49-F238E27FC236}">
                <a16:creationId xmlns:a16="http://schemas.microsoft.com/office/drawing/2014/main" id="{E566B482-8D8C-3EB9-86E1-3CAA8F8A18C2}"/>
              </a:ext>
            </a:extLst>
          </p:cNvPr>
          <p:cNvSpPr>
            <a:spLocks noGrp="1"/>
          </p:cNvSpPr>
          <p:nvPr>
            <p:ph idx="1"/>
          </p:nvPr>
        </p:nvSpPr>
        <p:spPr/>
        <p:txBody>
          <a:bodyPr>
            <a:normAutofit/>
          </a:bodyPr>
          <a:lstStyle/>
          <a:p>
            <a:r>
              <a:rPr lang="en-US" sz="2400" b="1" dirty="0"/>
              <a:t>no examples or demonstrations </a:t>
            </a:r>
            <a:r>
              <a:rPr lang="en-US" sz="2400" dirty="0"/>
              <a:t>given in the prompt</a:t>
            </a:r>
          </a:p>
          <a:p>
            <a:r>
              <a:rPr lang="en-US" sz="2400" dirty="0"/>
              <a:t>direct instruction</a:t>
            </a:r>
          </a:p>
          <a:p>
            <a:endParaRPr lang="en-US" sz="2400" dirty="0"/>
          </a:p>
          <a:p>
            <a:endParaRPr lang="en-US" sz="2400" dirty="0"/>
          </a:p>
          <a:p>
            <a:r>
              <a:rPr lang="en-US" sz="2400" dirty="0"/>
              <a:t>finetuning models on datasets -&gt; increases zero shot capabilities</a:t>
            </a:r>
          </a:p>
          <a:p>
            <a:pPr lvl="1"/>
            <a:r>
              <a:rPr lang="en-US" i="1" dirty="0"/>
              <a:t>Finetuned Language Models are Zero-shot Learners, Wei et al. (2022)</a:t>
            </a:r>
          </a:p>
          <a:p>
            <a:pPr lvl="1"/>
            <a:r>
              <a:rPr lang="en-US" i="1" dirty="0"/>
              <a:t>“</a:t>
            </a:r>
            <a:r>
              <a:rPr lang="en-US" dirty="0"/>
              <a:t>the ChatGPT paper”</a:t>
            </a:r>
            <a:endParaRPr lang="hr-HR" dirty="0"/>
          </a:p>
        </p:txBody>
      </p:sp>
      <p:pic>
        <p:nvPicPr>
          <p:cNvPr id="7" name="Picture 5">
            <a:extLst>
              <a:ext uri="{FF2B5EF4-FFF2-40B4-BE49-F238E27FC236}">
                <a16:creationId xmlns:a16="http://schemas.microsoft.com/office/drawing/2014/main" id="{F5E25564-6ADD-E288-5208-65DF7FABC1BF}"/>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1563580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CC7FA-76B8-C88C-A99B-C16823BF7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2696C-E2B9-0035-A6B1-98A5C9D8F451}"/>
              </a:ext>
            </a:extLst>
          </p:cNvPr>
          <p:cNvSpPr>
            <a:spLocks noGrp="1"/>
          </p:cNvSpPr>
          <p:nvPr>
            <p:ph type="title"/>
          </p:nvPr>
        </p:nvSpPr>
        <p:spPr/>
        <p:txBody>
          <a:bodyPr/>
          <a:lstStyle/>
          <a:p>
            <a:r>
              <a:rPr lang="en-US" sz="5900" dirty="0"/>
              <a:t>Few-shot</a:t>
            </a:r>
            <a:r>
              <a:rPr lang="en-US" dirty="0"/>
              <a:t> Prompting</a:t>
            </a:r>
            <a:endParaRPr lang="hr-HR" dirty="0"/>
          </a:p>
        </p:txBody>
      </p:sp>
      <p:sp>
        <p:nvSpPr>
          <p:cNvPr id="3" name="Content Placeholder 2">
            <a:extLst>
              <a:ext uri="{FF2B5EF4-FFF2-40B4-BE49-F238E27FC236}">
                <a16:creationId xmlns:a16="http://schemas.microsoft.com/office/drawing/2014/main" id="{6AF4BB93-FF9E-3A06-0568-84799E6173DB}"/>
              </a:ext>
            </a:extLst>
          </p:cNvPr>
          <p:cNvSpPr>
            <a:spLocks noGrp="1"/>
          </p:cNvSpPr>
          <p:nvPr>
            <p:ph idx="1"/>
          </p:nvPr>
        </p:nvSpPr>
        <p:spPr/>
        <p:txBody>
          <a:bodyPr>
            <a:normAutofit/>
          </a:bodyPr>
          <a:lstStyle/>
          <a:p>
            <a:r>
              <a:rPr lang="en-US" sz="2400" b="1" dirty="0"/>
              <a:t>one or more examples or demonstrations </a:t>
            </a:r>
            <a:r>
              <a:rPr lang="en-US" sz="2400" dirty="0"/>
              <a:t>given in the prompt</a:t>
            </a:r>
          </a:p>
          <a:p>
            <a:r>
              <a:rPr lang="en-US" sz="2400" dirty="0"/>
              <a:t>enable in-context learning - steer the model to better performance </a:t>
            </a:r>
          </a:p>
          <a:p>
            <a:r>
              <a:rPr lang="en-US" sz="2400" dirty="0"/>
              <a:t>for more difficult tasks, - 3-shot, 5-shot, 10-shot, …</a:t>
            </a:r>
          </a:p>
          <a:p>
            <a:r>
              <a:rPr lang="en-US" sz="2400" dirty="0"/>
              <a:t>works well for many tasks but fails with more complex reasoning tasks</a:t>
            </a:r>
          </a:p>
          <a:p>
            <a:endParaRPr lang="en-US" sz="2400" dirty="0"/>
          </a:p>
          <a:p>
            <a:endParaRPr lang="en-US" sz="2400" dirty="0"/>
          </a:p>
          <a:p>
            <a:endParaRPr lang="hr-HR" sz="2400" dirty="0"/>
          </a:p>
        </p:txBody>
      </p:sp>
      <p:pic>
        <p:nvPicPr>
          <p:cNvPr id="6" name="Picture 5">
            <a:extLst>
              <a:ext uri="{FF2B5EF4-FFF2-40B4-BE49-F238E27FC236}">
                <a16:creationId xmlns:a16="http://schemas.microsoft.com/office/drawing/2014/main" id="{09C05F8B-8396-CCC4-4A4E-749D3AA01922}"/>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457564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8AEA3-FE73-2B11-DB13-715F84E7A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85113F-F3CB-8D15-E946-B45EA11D51FC}"/>
              </a:ext>
            </a:extLst>
          </p:cNvPr>
          <p:cNvSpPr>
            <a:spLocks noGrp="1"/>
          </p:cNvSpPr>
          <p:nvPr>
            <p:ph type="title"/>
          </p:nvPr>
        </p:nvSpPr>
        <p:spPr/>
        <p:txBody>
          <a:bodyPr>
            <a:normAutofit/>
          </a:bodyPr>
          <a:lstStyle/>
          <a:p>
            <a:r>
              <a:rPr lang="en-US" sz="5900" dirty="0"/>
              <a:t>Chain-of-Thought (</a:t>
            </a:r>
            <a:r>
              <a:rPr lang="en-US" sz="5900" dirty="0" err="1"/>
              <a:t>CoT</a:t>
            </a:r>
            <a:r>
              <a:rPr lang="en-US" sz="5900" dirty="0"/>
              <a:t>)</a:t>
            </a:r>
            <a:endParaRPr lang="hr-HR" sz="5900" dirty="0"/>
          </a:p>
        </p:txBody>
      </p:sp>
      <p:sp>
        <p:nvSpPr>
          <p:cNvPr id="3" name="Content Placeholder 2">
            <a:extLst>
              <a:ext uri="{FF2B5EF4-FFF2-40B4-BE49-F238E27FC236}">
                <a16:creationId xmlns:a16="http://schemas.microsoft.com/office/drawing/2014/main" id="{1C452AA9-BA29-D199-CC50-86BD231DB61A}"/>
              </a:ext>
            </a:extLst>
          </p:cNvPr>
          <p:cNvSpPr>
            <a:spLocks noGrp="1"/>
          </p:cNvSpPr>
          <p:nvPr>
            <p:ph idx="1"/>
          </p:nvPr>
        </p:nvSpPr>
        <p:spPr/>
        <p:txBody>
          <a:bodyPr>
            <a:normAutofit/>
          </a:bodyPr>
          <a:lstStyle/>
          <a:p>
            <a:r>
              <a:rPr lang="en-US" sz="2400" i="1" dirty="0"/>
              <a:t>Chain-of-Thought Prompting Elicits Reasoning in Large Language Models, Wei et. Al (2022</a:t>
            </a:r>
            <a:r>
              <a:rPr lang="en-US" sz="2400" dirty="0"/>
              <a:t>)</a:t>
            </a:r>
          </a:p>
          <a:p>
            <a:r>
              <a:rPr lang="en-US" sz="2400" dirty="0"/>
              <a:t>enables complex reasoning capabilities through </a:t>
            </a:r>
            <a:r>
              <a:rPr lang="en-US" sz="2400" b="1" dirty="0"/>
              <a:t>intermediate reasoning steps</a:t>
            </a:r>
          </a:p>
          <a:p>
            <a:endParaRPr lang="hr-HR" sz="2400" dirty="0"/>
          </a:p>
        </p:txBody>
      </p:sp>
      <p:pic>
        <p:nvPicPr>
          <p:cNvPr id="6" name="Picture 5">
            <a:extLst>
              <a:ext uri="{FF2B5EF4-FFF2-40B4-BE49-F238E27FC236}">
                <a16:creationId xmlns:a16="http://schemas.microsoft.com/office/drawing/2014/main" id="{50F9E44D-83C3-A6E7-3591-C4BE90DDE541}"/>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900524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176BC-1871-35E9-BA97-8CD42B99C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A16FD-5921-75ED-9AA2-403EB56BCE57}"/>
              </a:ext>
            </a:extLst>
          </p:cNvPr>
          <p:cNvSpPr>
            <a:spLocks noGrp="1"/>
          </p:cNvSpPr>
          <p:nvPr>
            <p:ph type="title"/>
          </p:nvPr>
        </p:nvSpPr>
        <p:spPr>
          <a:xfrm>
            <a:off x="403949" y="350052"/>
            <a:ext cx="11029349" cy="3389030"/>
          </a:xfrm>
        </p:spPr>
        <p:txBody>
          <a:bodyPr>
            <a:normAutofit/>
          </a:bodyPr>
          <a:lstStyle/>
          <a:p>
            <a:r>
              <a:rPr lang="en-US" sz="7200" dirty="0">
                <a:latin typeface="Montserrat" panose="00000500000000000000" pitchFamily="2" charset="0"/>
              </a:rPr>
              <a:t>How To Productively Prompt LLMs</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7B61DE90-7DDB-F57B-D8A4-596861CCCB23}"/>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140597AC-4D1D-E0D4-E42C-49C4655D1EDB}"/>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
        <p:nvSpPr>
          <p:cNvPr id="8" name="Content Placeholder 2">
            <a:extLst>
              <a:ext uri="{FF2B5EF4-FFF2-40B4-BE49-F238E27FC236}">
                <a16:creationId xmlns:a16="http://schemas.microsoft.com/office/drawing/2014/main" id="{FD371ABE-43C6-C2CF-688C-ECA29A3E5B02}"/>
              </a:ext>
            </a:extLst>
          </p:cNvPr>
          <p:cNvSpPr>
            <a:spLocks noGrp="1"/>
          </p:cNvSpPr>
          <p:nvPr>
            <p:ph idx="1"/>
          </p:nvPr>
        </p:nvSpPr>
        <p:spPr>
          <a:xfrm>
            <a:off x="502922" y="3154654"/>
            <a:ext cx="10831401" cy="3474397"/>
          </a:xfrm>
        </p:spPr>
        <p:txBody>
          <a:bodyPr>
            <a:normAutofit/>
          </a:bodyPr>
          <a:lstStyle/>
          <a:p>
            <a:pPr marL="0" indent="0">
              <a:buNone/>
            </a:pPr>
            <a:r>
              <a:rPr lang="en-US" sz="2400" dirty="0">
                <a:latin typeface="Montserrat Light" panose="00000400000000000000" pitchFamily="2" charset="0"/>
              </a:rPr>
              <a:t>Dino </a:t>
            </a:r>
            <a:r>
              <a:rPr lang="en-US" sz="2400" dirty="0" err="1">
                <a:latin typeface="Montserrat Light" panose="00000400000000000000" pitchFamily="2" charset="0"/>
              </a:rPr>
              <a:t>Grgi</a:t>
            </a:r>
            <a:r>
              <a:rPr lang="hr-HR" sz="2400" dirty="0">
                <a:latin typeface="Montserrat Light" panose="00000400000000000000" pitchFamily="2" charset="0"/>
              </a:rPr>
              <a:t>ć</a:t>
            </a:r>
            <a:endParaRPr lang="en-US" sz="2400" dirty="0">
              <a:latin typeface="Montserrat Light" panose="00000400000000000000" pitchFamily="2" charset="0"/>
            </a:endParaRPr>
          </a:p>
        </p:txBody>
      </p:sp>
    </p:spTree>
    <p:extLst>
      <p:ext uri="{BB962C8B-B14F-4D97-AF65-F5344CB8AC3E}">
        <p14:creationId xmlns:p14="http://schemas.microsoft.com/office/powerpoint/2010/main" val="1908601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90E211-B5FB-00DA-7550-96CE3F9BA4AF}"/>
            </a:ext>
          </a:extLst>
        </p:cNvPr>
        <p:cNvGrpSpPr/>
        <p:nvPr/>
      </p:nvGrpSpPr>
      <p:grpSpPr>
        <a:xfrm>
          <a:off x="0" y="0"/>
          <a:ext cx="0" cy="0"/>
          <a:chOff x="0" y="0"/>
          <a:chExt cx="0" cy="0"/>
        </a:xfrm>
      </p:grpSpPr>
      <p:pic>
        <p:nvPicPr>
          <p:cNvPr id="8" name="Slika 7">
            <a:extLst>
              <a:ext uri="{FF2B5EF4-FFF2-40B4-BE49-F238E27FC236}">
                <a16:creationId xmlns:a16="http://schemas.microsoft.com/office/drawing/2014/main" id="{E0492532-0544-4C1A-0A41-F10DEDD119D8}"/>
              </a:ext>
            </a:extLst>
          </p:cNvPr>
          <p:cNvPicPr>
            <a:picLocks noChangeAspect="1"/>
          </p:cNvPicPr>
          <p:nvPr/>
        </p:nvPicPr>
        <p:blipFill>
          <a:blip r:embed="rId2"/>
          <a:stretch>
            <a:fillRect/>
          </a:stretch>
        </p:blipFill>
        <p:spPr>
          <a:xfrm>
            <a:off x="643467" y="689102"/>
            <a:ext cx="10905066" cy="5479794"/>
          </a:xfrm>
          <a:prstGeom prst="rect">
            <a:avLst/>
          </a:prstGeom>
        </p:spPr>
      </p:pic>
      <p:pic>
        <p:nvPicPr>
          <p:cNvPr id="11" name="Picture 5">
            <a:extLst>
              <a:ext uri="{FF2B5EF4-FFF2-40B4-BE49-F238E27FC236}">
                <a16:creationId xmlns:a16="http://schemas.microsoft.com/office/drawing/2014/main" id="{83FB0264-0CD8-2A32-085F-C80BDCBE8160}"/>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2458893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B1FA2-16D5-4BA7-2FBC-CE847A0A3B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40C8B-F227-C2D9-E044-12C542F7CD38}"/>
              </a:ext>
            </a:extLst>
          </p:cNvPr>
          <p:cNvSpPr>
            <a:spLocks noGrp="1"/>
          </p:cNvSpPr>
          <p:nvPr>
            <p:ph type="title"/>
          </p:nvPr>
        </p:nvSpPr>
        <p:spPr/>
        <p:txBody>
          <a:bodyPr>
            <a:noAutofit/>
          </a:bodyPr>
          <a:lstStyle/>
          <a:p>
            <a:r>
              <a:rPr lang="en-US" sz="5900" dirty="0"/>
              <a:t>Zero-shot </a:t>
            </a:r>
            <a:r>
              <a:rPr lang="en-US" sz="5900" dirty="0" err="1"/>
              <a:t>CoT</a:t>
            </a:r>
            <a:endParaRPr lang="hr-HR" sz="5900" dirty="0"/>
          </a:p>
        </p:txBody>
      </p:sp>
      <p:sp>
        <p:nvSpPr>
          <p:cNvPr id="3" name="Content Placeholder 2">
            <a:extLst>
              <a:ext uri="{FF2B5EF4-FFF2-40B4-BE49-F238E27FC236}">
                <a16:creationId xmlns:a16="http://schemas.microsoft.com/office/drawing/2014/main" id="{7199440C-AAFA-84D8-63DC-4B5A0E7E6532}"/>
              </a:ext>
            </a:extLst>
          </p:cNvPr>
          <p:cNvSpPr>
            <a:spLocks noGrp="1"/>
          </p:cNvSpPr>
          <p:nvPr>
            <p:ph idx="1"/>
          </p:nvPr>
        </p:nvSpPr>
        <p:spPr/>
        <p:txBody>
          <a:bodyPr>
            <a:normAutofit/>
          </a:bodyPr>
          <a:lstStyle/>
          <a:p>
            <a:r>
              <a:rPr lang="en-US" sz="2400" i="1" dirty="0"/>
              <a:t>Large Language Models are Zero-Shot Reasoners, Kojima et al. (2023)</a:t>
            </a:r>
          </a:p>
          <a:p>
            <a:r>
              <a:rPr lang="en-US" sz="2400" dirty="0"/>
              <a:t>essentially involves adding </a:t>
            </a:r>
            <a:r>
              <a:rPr lang="en-US" sz="2400" b="1" dirty="0"/>
              <a:t>"Let's think step by step"</a:t>
            </a:r>
            <a:r>
              <a:rPr lang="en-US" sz="2400" dirty="0"/>
              <a:t> to the original prompt</a:t>
            </a:r>
            <a:endParaRPr lang="hr-HR" sz="2400" dirty="0"/>
          </a:p>
        </p:txBody>
      </p:sp>
      <p:pic>
        <p:nvPicPr>
          <p:cNvPr id="8" name="Picture 5">
            <a:extLst>
              <a:ext uri="{FF2B5EF4-FFF2-40B4-BE49-F238E27FC236}">
                <a16:creationId xmlns:a16="http://schemas.microsoft.com/office/drawing/2014/main" id="{2247F85E-70B3-112A-3E80-023D31F843C0}"/>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2130661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3" descr="Slika na kojoj se prikazuje tekst, snimka zaslona, Font, broj&#10;&#10;Opis je automatski generiran">
            <a:extLst>
              <a:ext uri="{FF2B5EF4-FFF2-40B4-BE49-F238E27FC236}">
                <a16:creationId xmlns:a16="http://schemas.microsoft.com/office/drawing/2014/main" id="{CB335113-72F8-6A0D-E1AC-15095B41456F}"/>
              </a:ext>
            </a:extLst>
          </p:cNvPr>
          <p:cNvPicPr>
            <a:picLocks noChangeAspect="1"/>
          </p:cNvPicPr>
          <p:nvPr/>
        </p:nvPicPr>
        <p:blipFill>
          <a:blip r:embed="rId2"/>
          <a:stretch>
            <a:fillRect/>
          </a:stretch>
        </p:blipFill>
        <p:spPr>
          <a:xfrm>
            <a:off x="913612" y="643466"/>
            <a:ext cx="10364775" cy="5571067"/>
          </a:xfrm>
          <a:prstGeom prst="rect">
            <a:avLst/>
          </a:prstGeom>
        </p:spPr>
      </p:pic>
      <p:pic>
        <p:nvPicPr>
          <p:cNvPr id="6" name="Picture 5" descr="Slika na kojoj se prikazuje grafika, simbol, Font, šarenilo&#10;&#10;Opis je automatski generiran">
            <a:extLst>
              <a:ext uri="{FF2B5EF4-FFF2-40B4-BE49-F238E27FC236}">
                <a16:creationId xmlns:a16="http://schemas.microsoft.com/office/drawing/2014/main" id="{1B358BEA-6043-54E4-865A-F1443BC6AEE9}"/>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1981577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D8238-422B-C6CE-8707-1B3CF5279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86FF6-6642-9B8F-41A9-2786892780BA}"/>
              </a:ext>
            </a:extLst>
          </p:cNvPr>
          <p:cNvSpPr>
            <a:spLocks noGrp="1"/>
          </p:cNvSpPr>
          <p:nvPr>
            <p:ph type="title"/>
          </p:nvPr>
        </p:nvSpPr>
        <p:spPr/>
        <p:txBody>
          <a:bodyPr>
            <a:normAutofit/>
          </a:bodyPr>
          <a:lstStyle/>
          <a:p>
            <a:r>
              <a:rPr lang="en-US" sz="5900" dirty="0"/>
              <a:t>Auto-</a:t>
            </a:r>
            <a:r>
              <a:rPr lang="en-US" sz="5900" dirty="0" err="1"/>
              <a:t>CoT</a:t>
            </a:r>
            <a:endParaRPr lang="hr-HR" sz="5900" dirty="0"/>
          </a:p>
        </p:txBody>
      </p:sp>
      <p:sp>
        <p:nvSpPr>
          <p:cNvPr id="3" name="Content Placeholder 2">
            <a:extLst>
              <a:ext uri="{FF2B5EF4-FFF2-40B4-BE49-F238E27FC236}">
                <a16:creationId xmlns:a16="http://schemas.microsoft.com/office/drawing/2014/main" id="{F9693EE4-22B4-1A99-01B4-2701CCBDF981}"/>
              </a:ext>
            </a:extLst>
          </p:cNvPr>
          <p:cNvSpPr>
            <a:spLocks noGrp="1"/>
          </p:cNvSpPr>
          <p:nvPr>
            <p:ph idx="1"/>
          </p:nvPr>
        </p:nvSpPr>
        <p:spPr/>
        <p:txBody>
          <a:bodyPr>
            <a:normAutofit/>
          </a:bodyPr>
          <a:lstStyle/>
          <a:p>
            <a:r>
              <a:rPr lang="en-US" sz="2400" dirty="0"/>
              <a:t>consists of two main steps. </a:t>
            </a:r>
          </a:p>
          <a:p>
            <a:pPr lvl="1"/>
            <a:r>
              <a:rPr lang="en-US" sz="2000" dirty="0"/>
              <a:t>partition questions of a given dataset into a few clusters</a:t>
            </a:r>
          </a:p>
          <a:p>
            <a:pPr lvl="1"/>
            <a:r>
              <a:rPr lang="en-US" sz="2000" dirty="0"/>
              <a:t>select a representative question from each cluster and generate its reasoning chain using Zero-Shot-</a:t>
            </a:r>
            <a:r>
              <a:rPr lang="en-US" sz="2000" dirty="0" err="1"/>
              <a:t>CoT</a:t>
            </a:r>
            <a:r>
              <a:rPr lang="en-US" sz="2000" dirty="0"/>
              <a:t> with simple heuristics</a:t>
            </a:r>
            <a:endParaRPr lang="hr-HR" sz="2000" dirty="0"/>
          </a:p>
        </p:txBody>
      </p:sp>
      <p:pic>
        <p:nvPicPr>
          <p:cNvPr id="4" name="Picture 5">
            <a:extLst>
              <a:ext uri="{FF2B5EF4-FFF2-40B4-BE49-F238E27FC236}">
                <a16:creationId xmlns:a16="http://schemas.microsoft.com/office/drawing/2014/main" id="{8FC8EBF4-14F7-CF01-103C-EEC579008B08}"/>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3952219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AFC3-5A2B-03F0-87B6-46D7165D4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11CF0-518F-F04F-CBD7-E23AA10C0001}"/>
              </a:ext>
            </a:extLst>
          </p:cNvPr>
          <p:cNvSpPr>
            <a:spLocks noGrp="1"/>
          </p:cNvSpPr>
          <p:nvPr>
            <p:ph type="title"/>
          </p:nvPr>
        </p:nvSpPr>
        <p:spPr/>
        <p:txBody>
          <a:bodyPr/>
          <a:lstStyle/>
          <a:p>
            <a:r>
              <a:rPr lang="en-US" dirty="0"/>
              <a:t>Auto-</a:t>
            </a:r>
            <a:r>
              <a:rPr lang="en-US" dirty="0" err="1"/>
              <a:t>CoT</a:t>
            </a:r>
            <a:endParaRPr lang="hr-HR" dirty="0"/>
          </a:p>
        </p:txBody>
      </p:sp>
      <p:sp>
        <p:nvSpPr>
          <p:cNvPr id="3" name="Content Placeholder 2">
            <a:extLst>
              <a:ext uri="{FF2B5EF4-FFF2-40B4-BE49-F238E27FC236}">
                <a16:creationId xmlns:a16="http://schemas.microsoft.com/office/drawing/2014/main" id="{236987BC-5B30-9F3E-8F66-82ECABEA43D7}"/>
              </a:ext>
            </a:extLst>
          </p:cNvPr>
          <p:cNvSpPr>
            <a:spLocks noGrp="1"/>
          </p:cNvSpPr>
          <p:nvPr>
            <p:ph idx="1"/>
          </p:nvPr>
        </p:nvSpPr>
        <p:spPr/>
        <p:txBody>
          <a:bodyPr>
            <a:normAutofit/>
          </a:bodyPr>
          <a:lstStyle/>
          <a:p>
            <a:endParaRPr lang="hr-HR" dirty="0"/>
          </a:p>
        </p:txBody>
      </p:sp>
      <p:pic>
        <p:nvPicPr>
          <p:cNvPr id="33794" name="Picture 2" descr="AUTOCOT">
            <a:extLst>
              <a:ext uri="{FF2B5EF4-FFF2-40B4-BE49-F238E27FC236}">
                <a16:creationId xmlns:a16="http://schemas.microsoft.com/office/drawing/2014/main" id="{A6ABCCF6-060A-C5E2-1B2C-81CD46DB5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8" y="542925"/>
            <a:ext cx="10601325" cy="57721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22C025B9-6931-B029-4F99-07AED0AC9E03}"/>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2835014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3B500-749A-7AA9-0C30-7FC681B700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E1CDD-BA64-316D-7F2F-9BBA3247A5B0}"/>
              </a:ext>
            </a:extLst>
          </p:cNvPr>
          <p:cNvSpPr>
            <a:spLocks noGrp="1"/>
          </p:cNvSpPr>
          <p:nvPr>
            <p:ph type="title"/>
          </p:nvPr>
        </p:nvSpPr>
        <p:spPr/>
        <p:txBody>
          <a:bodyPr/>
          <a:lstStyle/>
          <a:p>
            <a:r>
              <a:rPr lang="en-US" dirty="0"/>
              <a:t>Generated Knowledge Prompting</a:t>
            </a:r>
            <a:endParaRPr lang="hr-HR" dirty="0"/>
          </a:p>
        </p:txBody>
      </p:sp>
      <p:sp>
        <p:nvSpPr>
          <p:cNvPr id="3" name="Content Placeholder 2">
            <a:extLst>
              <a:ext uri="{FF2B5EF4-FFF2-40B4-BE49-F238E27FC236}">
                <a16:creationId xmlns:a16="http://schemas.microsoft.com/office/drawing/2014/main" id="{1B89DBFA-787A-2737-7E7F-EC4D986CCF89}"/>
              </a:ext>
            </a:extLst>
          </p:cNvPr>
          <p:cNvSpPr>
            <a:spLocks noGrp="1"/>
          </p:cNvSpPr>
          <p:nvPr>
            <p:ph idx="1"/>
          </p:nvPr>
        </p:nvSpPr>
        <p:spPr/>
        <p:txBody>
          <a:bodyPr>
            <a:normAutofit lnSpcReduction="10000"/>
          </a:bodyPr>
          <a:lstStyle/>
          <a:p>
            <a:r>
              <a:rPr lang="en-US" dirty="0"/>
              <a:t>LLMs continue to be improved and one popular technique includes the ability to incorporate knowledge or information to help the model make more accurate predictions.</a:t>
            </a:r>
          </a:p>
          <a:p>
            <a:endParaRPr lang="en-US" dirty="0"/>
          </a:p>
          <a:p>
            <a:r>
              <a:rPr lang="en-US" dirty="0"/>
              <a:t>Using a similar idea, can the model also be used to generate knowledge before making a prediction? That's what is attempted in the paper by Liu et al. 2022 -- generate knowledge to be used as part of the prompt. In particular, how helpful is this for tasks such as commonsense reasoning?</a:t>
            </a:r>
            <a:endParaRPr lang="hr-HR" dirty="0"/>
          </a:p>
        </p:txBody>
      </p:sp>
      <p:pic>
        <p:nvPicPr>
          <p:cNvPr id="4" name="Picture 5">
            <a:extLst>
              <a:ext uri="{FF2B5EF4-FFF2-40B4-BE49-F238E27FC236}">
                <a16:creationId xmlns:a16="http://schemas.microsoft.com/office/drawing/2014/main" id="{9A6D33E6-DE49-074E-0184-1E3550A62FD5}"/>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575481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AE77C-24D9-8F9D-5E28-B73A9F8E6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D3EBA-0C0E-042D-A332-23C04535E98B}"/>
              </a:ext>
            </a:extLst>
          </p:cNvPr>
          <p:cNvSpPr>
            <a:spLocks noGrp="1"/>
          </p:cNvSpPr>
          <p:nvPr>
            <p:ph type="title"/>
          </p:nvPr>
        </p:nvSpPr>
        <p:spPr/>
        <p:txBody>
          <a:bodyPr/>
          <a:lstStyle/>
          <a:p>
            <a:r>
              <a:rPr lang="en-US" dirty="0"/>
              <a:t>Prompt Chaining</a:t>
            </a:r>
            <a:endParaRPr lang="hr-HR" dirty="0"/>
          </a:p>
        </p:txBody>
      </p:sp>
      <p:sp>
        <p:nvSpPr>
          <p:cNvPr id="3" name="Content Placeholder 2">
            <a:extLst>
              <a:ext uri="{FF2B5EF4-FFF2-40B4-BE49-F238E27FC236}">
                <a16:creationId xmlns:a16="http://schemas.microsoft.com/office/drawing/2014/main" id="{6792FE02-6A44-C1D6-B344-AE2B5D58AE86}"/>
              </a:ext>
            </a:extLst>
          </p:cNvPr>
          <p:cNvSpPr>
            <a:spLocks noGrp="1"/>
          </p:cNvSpPr>
          <p:nvPr>
            <p:ph idx="1"/>
          </p:nvPr>
        </p:nvSpPr>
        <p:spPr/>
        <p:txBody>
          <a:bodyPr>
            <a:normAutofit/>
          </a:bodyPr>
          <a:lstStyle/>
          <a:p>
            <a:r>
              <a:rPr lang="en-US" sz="2400" i="1" dirty="0"/>
              <a:t>chain prompts perform transformations or additional processes on the generated responses before reaching a final desired state</a:t>
            </a:r>
          </a:p>
          <a:p>
            <a:endParaRPr lang="en-US" sz="2400" dirty="0"/>
          </a:p>
        </p:txBody>
      </p:sp>
      <p:pic>
        <p:nvPicPr>
          <p:cNvPr id="4" name="Picture 5">
            <a:extLst>
              <a:ext uri="{FF2B5EF4-FFF2-40B4-BE49-F238E27FC236}">
                <a16:creationId xmlns:a16="http://schemas.microsoft.com/office/drawing/2014/main" id="{1B185634-D21B-2ECA-7AC5-BF52477C7F49}"/>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1638370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E1186-37B4-B76B-C72E-169BD90C0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C1D9D-37F6-C28C-D0F9-47BEC13AE57F}"/>
              </a:ext>
            </a:extLst>
          </p:cNvPr>
          <p:cNvSpPr>
            <a:spLocks noGrp="1"/>
          </p:cNvSpPr>
          <p:nvPr>
            <p:ph type="title"/>
          </p:nvPr>
        </p:nvSpPr>
        <p:spPr/>
        <p:txBody>
          <a:bodyPr/>
          <a:lstStyle/>
          <a:p>
            <a:r>
              <a:rPr lang="en-US" dirty="0"/>
              <a:t>Tree of Thoughts (</a:t>
            </a:r>
            <a:r>
              <a:rPr lang="en-US" dirty="0" err="1"/>
              <a:t>ToT</a:t>
            </a:r>
            <a:r>
              <a:rPr lang="en-US" dirty="0"/>
              <a:t>)</a:t>
            </a:r>
            <a:endParaRPr lang="hr-HR" dirty="0"/>
          </a:p>
        </p:txBody>
      </p:sp>
      <p:pic>
        <p:nvPicPr>
          <p:cNvPr id="11266" name="Picture 2" descr="TOT2">
            <a:extLst>
              <a:ext uri="{FF2B5EF4-FFF2-40B4-BE49-F238E27FC236}">
                <a16:creationId xmlns:a16="http://schemas.microsoft.com/office/drawing/2014/main" id="{0C300B21-A0B0-07FF-4F79-1B3BBBD696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483065"/>
            <a:ext cx="10515600" cy="30364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87F15800-C5CD-9D03-E474-49FCB760ECEC}"/>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868879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A3B5A-0904-5C19-45F6-64126786A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D1DE98-157F-C877-8445-9ED9B25C6567}"/>
              </a:ext>
            </a:extLst>
          </p:cNvPr>
          <p:cNvSpPr>
            <a:spLocks noGrp="1"/>
          </p:cNvSpPr>
          <p:nvPr>
            <p:ph type="title"/>
          </p:nvPr>
        </p:nvSpPr>
        <p:spPr/>
        <p:txBody>
          <a:bodyPr/>
          <a:lstStyle/>
          <a:p>
            <a:r>
              <a:rPr lang="en-US" dirty="0"/>
              <a:t>Tree of Thoughts (</a:t>
            </a:r>
            <a:r>
              <a:rPr lang="en-US" dirty="0" err="1"/>
              <a:t>ToT</a:t>
            </a:r>
            <a:r>
              <a:rPr lang="en-US" dirty="0"/>
              <a:t>)</a:t>
            </a:r>
            <a:endParaRPr lang="hr-HR" dirty="0"/>
          </a:p>
        </p:txBody>
      </p:sp>
      <p:sp>
        <p:nvSpPr>
          <p:cNvPr id="3" name="Content Placeholder 2">
            <a:extLst>
              <a:ext uri="{FF2B5EF4-FFF2-40B4-BE49-F238E27FC236}">
                <a16:creationId xmlns:a16="http://schemas.microsoft.com/office/drawing/2014/main" id="{B2836E33-5401-959D-30AF-B6522426BDA6}"/>
              </a:ext>
            </a:extLst>
          </p:cNvPr>
          <p:cNvSpPr>
            <a:spLocks noGrp="1"/>
          </p:cNvSpPr>
          <p:nvPr>
            <p:ph idx="1"/>
          </p:nvPr>
        </p:nvSpPr>
        <p:spPr/>
        <p:txBody>
          <a:bodyPr>
            <a:normAutofit fontScale="62500" lnSpcReduction="20000"/>
          </a:bodyPr>
          <a:lstStyle/>
          <a:p>
            <a:r>
              <a:rPr lang="en-US" dirty="0"/>
              <a:t>Tree of Thoughts (</a:t>
            </a:r>
            <a:r>
              <a:rPr lang="en-US" dirty="0" err="1"/>
              <a:t>ToT</a:t>
            </a:r>
            <a:r>
              <a:rPr lang="en-US" dirty="0"/>
              <a:t>)</a:t>
            </a:r>
          </a:p>
          <a:p>
            <a:r>
              <a:rPr lang="en-US" dirty="0"/>
              <a:t>Hulbert (2023) has proposed Tree-of-Thought Prompting, which applies the main concept from </a:t>
            </a:r>
            <a:r>
              <a:rPr lang="en-US" dirty="0" err="1"/>
              <a:t>ToT</a:t>
            </a:r>
            <a:r>
              <a:rPr lang="en-US" dirty="0"/>
              <a:t> frameworks as a simple prompting technique, getting the LLM to evaluate intermediate thoughts in a single prompt. A sample </a:t>
            </a:r>
            <a:r>
              <a:rPr lang="en-US" dirty="0" err="1"/>
              <a:t>ToT</a:t>
            </a:r>
            <a:r>
              <a:rPr lang="en-US" dirty="0"/>
              <a:t> prompt is:</a:t>
            </a:r>
          </a:p>
          <a:p>
            <a:endParaRPr lang="en-US" dirty="0"/>
          </a:p>
          <a:p>
            <a:r>
              <a:rPr lang="en-US" dirty="0"/>
              <a:t>Imagine three different experts are answering this question.</a:t>
            </a:r>
          </a:p>
          <a:p>
            <a:r>
              <a:rPr lang="en-US" dirty="0"/>
              <a:t>All experts will write down 1 step of their thinking,</a:t>
            </a:r>
          </a:p>
          <a:p>
            <a:r>
              <a:rPr lang="en-US" dirty="0"/>
              <a:t>then share it with the group.</a:t>
            </a:r>
          </a:p>
          <a:p>
            <a:r>
              <a:rPr lang="en-US" dirty="0"/>
              <a:t>Then all experts will go on to the next step, etc.</a:t>
            </a:r>
          </a:p>
          <a:p>
            <a:r>
              <a:rPr lang="en-US" dirty="0"/>
              <a:t>If any expert </a:t>
            </a:r>
            <a:r>
              <a:rPr lang="en-US" dirty="0" err="1"/>
              <a:t>realises</a:t>
            </a:r>
            <a:r>
              <a:rPr lang="en-US" dirty="0"/>
              <a:t> they're wrong at any point then they leave.</a:t>
            </a:r>
          </a:p>
          <a:p>
            <a:r>
              <a:rPr lang="en-US" dirty="0"/>
              <a:t>The question is...</a:t>
            </a:r>
          </a:p>
          <a:p>
            <a:endParaRPr lang="en-US" dirty="0"/>
          </a:p>
          <a:p>
            <a:r>
              <a:rPr lang="en-US" dirty="0"/>
              <a:t>Sun (2023) benchmarked the Tree-of-Thought Prompting with large-scale experiments, and introduce </a:t>
            </a:r>
            <a:r>
              <a:rPr lang="en-US" dirty="0" err="1"/>
              <a:t>PanelGPT</a:t>
            </a:r>
            <a:r>
              <a:rPr lang="en-US" dirty="0"/>
              <a:t> --- an idea of prompting with Panel discussions among LLMs.</a:t>
            </a:r>
          </a:p>
          <a:p>
            <a:endParaRPr lang="en-US" dirty="0"/>
          </a:p>
          <a:p>
            <a:endParaRPr lang="en-US" dirty="0"/>
          </a:p>
        </p:txBody>
      </p:sp>
      <p:pic>
        <p:nvPicPr>
          <p:cNvPr id="6" name="Picture 5">
            <a:extLst>
              <a:ext uri="{FF2B5EF4-FFF2-40B4-BE49-F238E27FC236}">
                <a16:creationId xmlns:a16="http://schemas.microsoft.com/office/drawing/2014/main" id="{B84C13EF-E7E4-3A7B-D9FE-BA6DA4A8B176}"/>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3864495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441B0-3B04-A5A1-DC61-F89D97393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04AED-2E4D-7592-3A91-C5F38CEB305A}"/>
              </a:ext>
            </a:extLst>
          </p:cNvPr>
          <p:cNvSpPr>
            <a:spLocks noGrp="1"/>
          </p:cNvSpPr>
          <p:nvPr>
            <p:ph type="title"/>
          </p:nvPr>
        </p:nvSpPr>
        <p:spPr/>
        <p:txBody>
          <a:bodyPr/>
          <a:lstStyle/>
          <a:p>
            <a:r>
              <a:rPr lang="en-US" dirty="0"/>
              <a:t>Retrieval Augmented Generation (RAG)</a:t>
            </a:r>
          </a:p>
        </p:txBody>
      </p:sp>
      <p:sp>
        <p:nvSpPr>
          <p:cNvPr id="3" name="Content Placeholder 2">
            <a:extLst>
              <a:ext uri="{FF2B5EF4-FFF2-40B4-BE49-F238E27FC236}">
                <a16:creationId xmlns:a16="http://schemas.microsoft.com/office/drawing/2014/main" id="{1B1EB15A-C007-5824-78CF-65DE01A72348}"/>
              </a:ext>
            </a:extLst>
          </p:cNvPr>
          <p:cNvSpPr>
            <a:spLocks noGrp="1"/>
          </p:cNvSpPr>
          <p:nvPr>
            <p:ph idx="1"/>
          </p:nvPr>
        </p:nvSpPr>
        <p:spPr/>
        <p:txBody>
          <a:bodyPr>
            <a:normAutofit/>
          </a:bodyPr>
          <a:lstStyle/>
          <a:p>
            <a:r>
              <a:rPr lang="en-US" dirty="0"/>
              <a:t>from input retrieves a set of relevant/supporting documents given a source</a:t>
            </a:r>
          </a:p>
          <a:p>
            <a:r>
              <a:rPr lang="en-US" dirty="0"/>
              <a:t>documents are concatenated as context with the original input prompt and fed to the text generator which produces the final output</a:t>
            </a:r>
          </a:p>
          <a:p>
            <a:r>
              <a:rPr lang="en-US" dirty="0"/>
              <a:t>adaptivity to changes </a:t>
            </a:r>
          </a:p>
          <a:p>
            <a:pPr lvl="1"/>
            <a:r>
              <a:rPr lang="en-US" dirty="0"/>
              <a:t>allows language models to bypass retraining</a:t>
            </a:r>
          </a:p>
        </p:txBody>
      </p:sp>
      <p:pic>
        <p:nvPicPr>
          <p:cNvPr id="4" name="Picture 5">
            <a:extLst>
              <a:ext uri="{FF2B5EF4-FFF2-40B4-BE49-F238E27FC236}">
                <a16:creationId xmlns:a16="http://schemas.microsoft.com/office/drawing/2014/main" id="{6A4769D9-6CB7-1BEB-19EA-6334B8959951}"/>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3121301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FBE00-6B9E-CD50-1EB0-4A90B5819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F0CF16-C9FE-9492-BEA5-FCE7FDB6A3F3}"/>
              </a:ext>
            </a:extLst>
          </p:cNvPr>
          <p:cNvSpPr>
            <a:spLocks noGrp="1"/>
          </p:cNvSpPr>
          <p:nvPr>
            <p:ph type="title"/>
          </p:nvPr>
        </p:nvSpPr>
        <p:spPr/>
        <p:txBody>
          <a:bodyPr>
            <a:normAutofit/>
          </a:bodyPr>
          <a:lstStyle/>
          <a:p>
            <a:r>
              <a:rPr lang="hr-HR" sz="5900" dirty="0">
                <a:latin typeface="Montserrat" panose="00000500000000000000" pitchFamily="2" charset="0"/>
              </a:rPr>
              <a:t>Who am I?</a:t>
            </a:r>
          </a:p>
        </p:txBody>
      </p:sp>
      <p:sp>
        <p:nvSpPr>
          <p:cNvPr id="3" name="Content Placeholder 2">
            <a:extLst>
              <a:ext uri="{FF2B5EF4-FFF2-40B4-BE49-F238E27FC236}">
                <a16:creationId xmlns:a16="http://schemas.microsoft.com/office/drawing/2014/main" id="{8D5E689C-FF11-F830-FC9A-4EAAB9112AAD}"/>
              </a:ext>
            </a:extLst>
          </p:cNvPr>
          <p:cNvSpPr>
            <a:spLocks noGrp="1"/>
          </p:cNvSpPr>
          <p:nvPr>
            <p:ph idx="1"/>
          </p:nvPr>
        </p:nvSpPr>
        <p:spPr>
          <a:xfrm>
            <a:off x="838200" y="1825625"/>
            <a:ext cx="5679332" cy="4351338"/>
          </a:xfrm>
        </p:spPr>
        <p:txBody>
          <a:bodyPr>
            <a:normAutofit/>
          </a:bodyPr>
          <a:lstStyle/>
          <a:p>
            <a:endParaRPr lang="hr-HR" sz="2400" dirty="0">
              <a:latin typeface="Montserrat Light" panose="00000400000000000000" pitchFamily="2" charset="0"/>
            </a:endParaRPr>
          </a:p>
          <a:p>
            <a:r>
              <a:rPr lang="hr-HR" sz="2400" dirty="0">
                <a:latin typeface="Montserrat Light" panose="00000400000000000000" pitchFamily="2" charset="0"/>
              </a:rPr>
              <a:t>Software </a:t>
            </a:r>
            <a:r>
              <a:rPr lang="hr-HR" sz="2400" dirty="0" err="1">
                <a:latin typeface="Montserrat Light" panose="00000400000000000000" pitchFamily="2" charset="0"/>
              </a:rPr>
              <a:t>Engineer</a:t>
            </a:r>
            <a:r>
              <a:rPr lang="hr-HR" sz="2400" dirty="0">
                <a:latin typeface="Montserrat Light" panose="00000400000000000000" pitchFamily="2" charset="0"/>
              </a:rPr>
              <a:t> at Unitfly</a:t>
            </a:r>
          </a:p>
          <a:p>
            <a:endParaRPr lang="hr-HR" sz="2400" dirty="0">
              <a:latin typeface="Montserrat Light" panose="00000400000000000000" pitchFamily="2" charset="0"/>
            </a:endParaRPr>
          </a:p>
          <a:p>
            <a:r>
              <a:rPr lang="hr-HR" sz="2400" dirty="0" err="1">
                <a:latin typeface="Montserrat Light" panose="00000400000000000000" pitchFamily="2" charset="0"/>
              </a:rPr>
              <a:t>Graduated</a:t>
            </a:r>
            <a:r>
              <a:rPr lang="hr-HR" sz="2400" dirty="0">
                <a:latin typeface="Montserrat Light" panose="00000400000000000000" pitchFamily="2" charset="0"/>
              </a:rPr>
              <a:t> FER</a:t>
            </a:r>
          </a:p>
          <a:p>
            <a:pPr lvl="1"/>
            <a:r>
              <a:rPr lang="hr-HR" sz="2000" dirty="0" err="1">
                <a:latin typeface="Montserrat Light" panose="00000400000000000000" pitchFamily="2" charset="0"/>
              </a:rPr>
              <a:t>Thesis</a:t>
            </a:r>
            <a:r>
              <a:rPr lang="hr-HR" sz="2000" dirty="0">
                <a:latin typeface="Montserrat Light" panose="00000400000000000000" pitchFamily="2" charset="0"/>
              </a:rPr>
              <a:t>: </a:t>
            </a:r>
            <a:r>
              <a:rPr lang="hr-HR" sz="2000" dirty="0" err="1">
                <a:latin typeface="Montserrat Light" panose="00000400000000000000" pitchFamily="2" charset="0"/>
              </a:rPr>
              <a:t>Deep</a:t>
            </a:r>
            <a:r>
              <a:rPr lang="hr-HR" sz="2000" dirty="0">
                <a:latin typeface="Montserrat Light" panose="00000400000000000000" pitchFamily="2" charset="0"/>
              </a:rPr>
              <a:t> </a:t>
            </a:r>
            <a:r>
              <a:rPr lang="hr-HR" sz="2000" dirty="0" err="1">
                <a:latin typeface="Montserrat Light" panose="00000400000000000000" pitchFamily="2" charset="0"/>
              </a:rPr>
              <a:t>Learning</a:t>
            </a:r>
            <a:r>
              <a:rPr lang="hr-HR" sz="2000" dirty="0">
                <a:latin typeface="Montserrat Light" panose="00000400000000000000" pitchFamily="2" charset="0"/>
              </a:rPr>
              <a:t> </a:t>
            </a:r>
            <a:r>
              <a:rPr lang="hr-HR" sz="2000" dirty="0" err="1">
                <a:latin typeface="Montserrat Light" panose="00000400000000000000" pitchFamily="2" charset="0"/>
              </a:rPr>
              <a:t>Models</a:t>
            </a:r>
            <a:r>
              <a:rPr lang="hr-HR" sz="2000" dirty="0">
                <a:latin typeface="Montserrat Light" panose="00000400000000000000" pitchFamily="2" charset="0"/>
              </a:rPr>
              <a:t> for Real-Time Video </a:t>
            </a:r>
            <a:r>
              <a:rPr lang="hr-HR" sz="2000" dirty="0" err="1">
                <a:latin typeface="Montserrat Light" panose="00000400000000000000" pitchFamily="2" charset="0"/>
              </a:rPr>
              <a:t>Upscale</a:t>
            </a:r>
            <a:endParaRPr lang="hr-HR" sz="2000" dirty="0">
              <a:latin typeface="Montserrat Light" panose="00000400000000000000" pitchFamily="2" charset="0"/>
            </a:endParaRPr>
          </a:p>
          <a:p>
            <a:endParaRPr lang="hr-HR" sz="2400" dirty="0">
              <a:latin typeface="Montserrat Light" panose="00000400000000000000" pitchFamily="2" charset="0"/>
            </a:endParaRPr>
          </a:p>
          <a:p>
            <a:r>
              <a:rPr lang="hr-HR" sz="2400" dirty="0">
                <a:latin typeface="Montserrat Light" panose="00000400000000000000" pitchFamily="2" charset="0"/>
              </a:rPr>
              <a:t>Prior NLP </a:t>
            </a:r>
            <a:r>
              <a:rPr lang="hr-HR" sz="2400" dirty="0" err="1">
                <a:latin typeface="Montserrat Light" panose="00000400000000000000" pitchFamily="2" charset="0"/>
              </a:rPr>
              <a:t>research</a:t>
            </a:r>
            <a:r>
              <a:rPr lang="hr-HR" sz="2400" dirty="0">
                <a:latin typeface="Montserrat Light" panose="00000400000000000000" pitchFamily="2" charset="0"/>
              </a:rPr>
              <a:t> </a:t>
            </a:r>
            <a:r>
              <a:rPr lang="hr-HR" sz="2400" dirty="0" err="1">
                <a:latin typeface="Montserrat Light" panose="00000400000000000000" pitchFamily="2" charset="0"/>
              </a:rPr>
              <a:t>experience</a:t>
            </a:r>
            <a:endParaRPr lang="en-US" sz="2400" dirty="0">
              <a:latin typeface="Montserrat Light" panose="00000400000000000000" pitchFamily="2" charset="0"/>
            </a:endParaRPr>
          </a:p>
        </p:txBody>
      </p:sp>
      <p:pic>
        <p:nvPicPr>
          <p:cNvPr id="4" name="Picture 5">
            <a:extLst>
              <a:ext uri="{FF2B5EF4-FFF2-40B4-BE49-F238E27FC236}">
                <a16:creationId xmlns:a16="http://schemas.microsoft.com/office/drawing/2014/main" id="{5A0F37E6-1C7F-7A37-D9E3-06E08BD85901}"/>
              </a:ext>
            </a:extLst>
          </p:cNvPr>
          <p:cNvPicPr>
            <a:picLocks noChangeAspect="1"/>
          </p:cNvPicPr>
          <p:nvPr/>
        </p:nvPicPr>
        <p:blipFill>
          <a:blip r:embed="rId2"/>
          <a:srcRect/>
          <a:stretch/>
        </p:blipFill>
        <p:spPr>
          <a:xfrm>
            <a:off x="11433298" y="6193076"/>
            <a:ext cx="434251" cy="435975"/>
          </a:xfrm>
          <a:prstGeom prst="rect">
            <a:avLst/>
          </a:prstGeom>
        </p:spPr>
      </p:pic>
      <p:pic>
        <p:nvPicPr>
          <p:cNvPr id="6" name="Slika 5" descr="Slika na kojoj se prikazuje Ljudsko lice, osoba, odijevanje, čovjek&#10;&#10;Opis je automatski generiran">
            <a:extLst>
              <a:ext uri="{FF2B5EF4-FFF2-40B4-BE49-F238E27FC236}">
                <a16:creationId xmlns:a16="http://schemas.microsoft.com/office/drawing/2014/main" id="{131ED0E7-1BB9-9832-5373-5CB1DDC8EFC9}"/>
              </a:ext>
            </a:extLst>
          </p:cNvPr>
          <p:cNvPicPr>
            <a:picLocks noChangeAspect="1"/>
          </p:cNvPicPr>
          <p:nvPr/>
        </p:nvPicPr>
        <p:blipFill>
          <a:blip r:embed="rId3"/>
          <a:stretch>
            <a:fillRect/>
          </a:stretch>
        </p:blipFill>
        <p:spPr>
          <a:xfrm>
            <a:off x="7169215" y="1188396"/>
            <a:ext cx="4481208" cy="4481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9916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9E48C-A308-CC4A-12AA-CC4ED39AC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A323C-F0C1-6813-CEF1-09D2BC578212}"/>
              </a:ext>
            </a:extLst>
          </p:cNvPr>
          <p:cNvSpPr>
            <a:spLocks noGrp="1"/>
          </p:cNvSpPr>
          <p:nvPr>
            <p:ph type="title"/>
          </p:nvPr>
        </p:nvSpPr>
        <p:spPr/>
        <p:txBody>
          <a:bodyPr/>
          <a:lstStyle/>
          <a:p>
            <a:r>
              <a:rPr lang="en-US" dirty="0"/>
              <a:t>Retrieval Augmented Generation (RAG)</a:t>
            </a:r>
          </a:p>
        </p:txBody>
      </p:sp>
      <p:pic>
        <p:nvPicPr>
          <p:cNvPr id="16386" name="Picture 2" descr="Introduction to Retrieval-Augmented Generation (RAG) and its Transformative  Role in AI | by Tarun Singh | Medium">
            <a:extLst>
              <a:ext uri="{FF2B5EF4-FFF2-40B4-BE49-F238E27FC236}">
                <a16:creationId xmlns:a16="http://schemas.microsoft.com/office/drawing/2014/main" id="{5A2E5F27-CD7E-56B7-81EA-4709576CDA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1945" y="1825625"/>
            <a:ext cx="776811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a:extLst>
              <a:ext uri="{FF2B5EF4-FFF2-40B4-BE49-F238E27FC236}">
                <a16:creationId xmlns:a16="http://schemas.microsoft.com/office/drawing/2014/main" id="{B48E8888-2483-0D4A-8C7B-D02368290C21}"/>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986867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718D-170A-FD12-2C40-281D98DDB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E9C8D-B21C-A3E5-954B-D6F2EF9BBDDA}"/>
              </a:ext>
            </a:extLst>
          </p:cNvPr>
          <p:cNvSpPr>
            <a:spLocks noGrp="1"/>
          </p:cNvSpPr>
          <p:nvPr>
            <p:ph type="title"/>
          </p:nvPr>
        </p:nvSpPr>
        <p:spPr/>
        <p:txBody>
          <a:bodyPr/>
          <a:lstStyle/>
          <a:p>
            <a:r>
              <a:rPr lang="en-US" dirty="0"/>
              <a:t>PAL (Program-Aided Language Models)</a:t>
            </a:r>
          </a:p>
        </p:txBody>
      </p:sp>
      <p:sp>
        <p:nvSpPr>
          <p:cNvPr id="3" name="Rezervirano mjesto sadržaja 2">
            <a:extLst>
              <a:ext uri="{FF2B5EF4-FFF2-40B4-BE49-F238E27FC236}">
                <a16:creationId xmlns:a16="http://schemas.microsoft.com/office/drawing/2014/main" id="{DB7F532A-ED9F-56D7-ABF1-A33C108F4933}"/>
              </a:ext>
            </a:extLst>
          </p:cNvPr>
          <p:cNvSpPr>
            <a:spLocks noGrp="1"/>
          </p:cNvSpPr>
          <p:nvPr>
            <p:ph idx="1"/>
          </p:nvPr>
        </p:nvSpPr>
        <p:spPr/>
        <p:txBody>
          <a:bodyPr>
            <a:normAutofit/>
          </a:bodyPr>
          <a:lstStyle/>
          <a:p>
            <a:r>
              <a:rPr lang="en-US" sz="2400" dirty="0"/>
              <a:t>Gao et al., (2022)</a:t>
            </a:r>
          </a:p>
          <a:p>
            <a:r>
              <a:rPr lang="en-US" sz="2400" dirty="0"/>
              <a:t>method that uses LLMs to read natural language problems and generate programs as the intermediate reasoning steps</a:t>
            </a:r>
          </a:p>
          <a:p>
            <a:pPr lvl="1"/>
            <a:r>
              <a:rPr lang="en-US" dirty="0" err="1"/>
              <a:t>CoT</a:t>
            </a:r>
            <a:r>
              <a:rPr lang="en-US" dirty="0"/>
              <a:t> with programs</a:t>
            </a:r>
          </a:p>
          <a:p>
            <a:r>
              <a:rPr lang="en-US" sz="2400" dirty="0"/>
              <a:t>offloads the solution step to a programmatic runtime such as a Python interpreter.</a:t>
            </a:r>
          </a:p>
        </p:txBody>
      </p:sp>
    </p:spTree>
    <p:extLst>
      <p:ext uri="{BB962C8B-B14F-4D97-AF65-F5344CB8AC3E}">
        <p14:creationId xmlns:p14="http://schemas.microsoft.com/office/powerpoint/2010/main" val="2414773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BB7619-7D00-DD58-F211-2F71993B479E}"/>
            </a:ext>
          </a:extLst>
        </p:cNvPr>
        <p:cNvGrpSpPr/>
        <p:nvPr/>
      </p:nvGrpSpPr>
      <p:grpSpPr>
        <a:xfrm>
          <a:off x="0" y="0"/>
          <a:ext cx="0" cy="0"/>
          <a:chOff x="0" y="0"/>
          <a:chExt cx="0" cy="0"/>
        </a:xfrm>
      </p:grpSpPr>
      <p:pic>
        <p:nvPicPr>
          <p:cNvPr id="11" name="Rezervirano mjesto sadržaja 10">
            <a:extLst>
              <a:ext uri="{FF2B5EF4-FFF2-40B4-BE49-F238E27FC236}">
                <a16:creationId xmlns:a16="http://schemas.microsoft.com/office/drawing/2014/main" id="{29D8F42E-8E41-2C3D-BED0-856476695544}"/>
              </a:ext>
            </a:extLst>
          </p:cNvPr>
          <p:cNvPicPr>
            <a:picLocks noGrp="1" noChangeAspect="1"/>
          </p:cNvPicPr>
          <p:nvPr>
            <p:ph idx="1"/>
          </p:nvPr>
        </p:nvPicPr>
        <p:blipFill>
          <a:blip r:embed="rId2"/>
          <a:stretch>
            <a:fillRect/>
          </a:stretch>
        </p:blipFill>
        <p:spPr>
          <a:xfrm>
            <a:off x="2319005" y="643466"/>
            <a:ext cx="7553990" cy="5571067"/>
          </a:xfrm>
          <a:prstGeom prst="rect">
            <a:avLst/>
          </a:prstGeom>
        </p:spPr>
      </p:pic>
    </p:spTree>
    <p:extLst>
      <p:ext uri="{BB962C8B-B14F-4D97-AF65-F5344CB8AC3E}">
        <p14:creationId xmlns:p14="http://schemas.microsoft.com/office/powerpoint/2010/main" val="1074545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3D393-82E3-1C76-D893-A04013AFF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5C42A-8AC6-B292-20E5-F25FB3FEAE7A}"/>
              </a:ext>
            </a:extLst>
          </p:cNvPr>
          <p:cNvSpPr>
            <a:spLocks noGrp="1"/>
          </p:cNvSpPr>
          <p:nvPr>
            <p:ph type="title"/>
          </p:nvPr>
        </p:nvSpPr>
        <p:spPr/>
        <p:txBody>
          <a:bodyPr/>
          <a:lstStyle/>
          <a:p>
            <a:r>
              <a:rPr lang="en-US" dirty="0" err="1"/>
              <a:t>ReAct</a:t>
            </a:r>
            <a:r>
              <a:rPr lang="en-US" dirty="0"/>
              <a:t> Prompting</a:t>
            </a:r>
          </a:p>
        </p:txBody>
      </p:sp>
      <p:sp>
        <p:nvSpPr>
          <p:cNvPr id="3" name="Rezervirano mjesto sadržaja 2">
            <a:extLst>
              <a:ext uri="{FF2B5EF4-FFF2-40B4-BE49-F238E27FC236}">
                <a16:creationId xmlns:a16="http://schemas.microsoft.com/office/drawing/2014/main" id="{446C8F22-6988-8106-A14F-6476CA54E4E3}"/>
              </a:ext>
            </a:extLst>
          </p:cNvPr>
          <p:cNvSpPr>
            <a:spLocks noGrp="1"/>
          </p:cNvSpPr>
          <p:nvPr>
            <p:ph idx="1"/>
          </p:nvPr>
        </p:nvSpPr>
        <p:spPr/>
        <p:txBody>
          <a:bodyPr>
            <a:noAutofit/>
          </a:bodyPr>
          <a:lstStyle/>
          <a:p>
            <a:r>
              <a:rPr lang="en-US" sz="2400" dirty="0"/>
              <a:t>Yao et al., 2022 </a:t>
            </a:r>
          </a:p>
          <a:p>
            <a:r>
              <a:rPr lang="en-US" sz="2400" dirty="0"/>
              <a:t>framework in which LLMs are generate both reasoning traces and task-specific actions</a:t>
            </a:r>
          </a:p>
          <a:p>
            <a:r>
              <a:rPr lang="en-US" sz="2400" dirty="0"/>
              <a:t>reasoning traces </a:t>
            </a:r>
          </a:p>
          <a:p>
            <a:pPr lvl="1"/>
            <a:r>
              <a:rPr lang="en-US" dirty="0"/>
              <a:t>induce, track, and update action plans, </a:t>
            </a:r>
          </a:p>
          <a:p>
            <a:pPr lvl="1"/>
            <a:r>
              <a:rPr lang="en-US" dirty="0"/>
              <a:t>handle exceptions</a:t>
            </a:r>
            <a:endParaRPr lang="en-US" sz="2400" dirty="0"/>
          </a:p>
          <a:p>
            <a:r>
              <a:rPr lang="en-US" sz="2400" dirty="0"/>
              <a:t>interface with and gather information from external sources such as knowledge bases or environments</a:t>
            </a:r>
          </a:p>
          <a:p>
            <a:r>
              <a:rPr lang="en-US" sz="2400" dirty="0"/>
              <a:t>heavily used in </a:t>
            </a:r>
            <a:r>
              <a:rPr lang="en-US" sz="2400" dirty="0" err="1"/>
              <a:t>LangChain</a:t>
            </a:r>
            <a:endParaRPr lang="en-US" sz="2400" dirty="0"/>
          </a:p>
        </p:txBody>
      </p:sp>
    </p:spTree>
    <p:extLst>
      <p:ext uri="{BB962C8B-B14F-4D97-AF65-F5344CB8AC3E}">
        <p14:creationId xmlns:p14="http://schemas.microsoft.com/office/powerpoint/2010/main" val="1703905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C7DEB2-86EA-ED37-8672-3116D2DFB1D3}"/>
            </a:ext>
          </a:extLst>
        </p:cNvPr>
        <p:cNvGrpSpPr/>
        <p:nvPr/>
      </p:nvGrpSpPr>
      <p:grpSpPr>
        <a:xfrm>
          <a:off x="0" y="0"/>
          <a:ext cx="0" cy="0"/>
          <a:chOff x="0" y="0"/>
          <a:chExt cx="0" cy="0"/>
        </a:xfrm>
      </p:grpSpPr>
      <p:pic>
        <p:nvPicPr>
          <p:cNvPr id="40962" name="Picture 2" descr="REACT2">
            <a:extLst>
              <a:ext uri="{FF2B5EF4-FFF2-40B4-BE49-F238E27FC236}">
                <a16:creationId xmlns:a16="http://schemas.microsoft.com/office/drawing/2014/main" id="{42544563-13A1-E9E6-1C46-DB52988E8B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54451" y="643466"/>
            <a:ext cx="7083098"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190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6220-907D-C8B3-E280-A7D90F2B2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B4558F-89A0-5155-35AE-4DCF64F4C379}"/>
              </a:ext>
            </a:extLst>
          </p:cNvPr>
          <p:cNvSpPr>
            <a:spLocks noGrp="1"/>
          </p:cNvSpPr>
          <p:nvPr>
            <p:ph type="title"/>
          </p:nvPr>
        </p:nvSpPr>
        <p:spPr>
          <a:xfrm>
            <a:off x="456580" y="1734485"/>
            <a:ext cx="11029349" cy="3389030"/>
          </a:xfrm>
        </p:spPr>
        <p:txBody>
          <a:bodyPr>
            <a:normAutofit/>
          </a:bodyPr>
          <a:lstStyle/>
          <a:p>
            <a:r>
              <a:rPr lang="hr-HR" sz="7200" dirty="0" err="1">
                <a:latin typeface="Montserrat" panose="00000500000000000000" pitchFamily="2" charset="0"/>
              </a:rPr>
              <a:t>Prompt</a:t>
            </a:r>
            <a:r>
              <a:rPr lang="hr-HR" sz="7200" dirty="0">
                <a:latin typeface="Montserrat" panose="00000500000000000000" pitchFamily="2" charset="0"/>
              </a:rPr>
              <a:t> </a:t>
            </a:r>
            <a:r>
              <a:rPr lang="hr-HR" sz="7200" dirty="0" err="1">
                <a:latin typeface="Montserrat" panose="00000500000000000000" pitchFamily="2" charset="0"/>
              </a:rPr>
              <a:t>Engineering</a:t>
            </a:r>
            <a:r>
              <a:rPr lang="hr-HR" sz="7200" dirty="0">
                <a:latin typeface="Montserrat" panose="00000500000000000000" pitchFamily="2" charset="0"/>
              </a:rPr>
              <a:t> </a:t>
            </a:r>
            <a:r>
              <a:rPr lang="hr-HR" sz="7200" dirty="0" err="1">
                <a:latin typeface="Montserrat" panose="00000500000000000000" pitchFamily="2" charset="0"/>
              </a:rPr>
              <a:t>Applications</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846801CA-EEA0-20E0-19C9-BE7DEB5D1C92}"/>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55FBFA65-9BC9-0C76-B3D6-CDBE8747BFED}"/>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2584075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4230A-ED84-4E62-106D-F90635990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B3DD6-16A5-C29F-981D-1A764422543D}"/>
              </a:ext>
            </a:extLst>
          </p:cNvPr>
          <p:cNvSpPr>
            <a:spLocks noGrp="1"/>
          </p:cNvSpPr>
          <p:nvPr>
            <p:ph type="title"/>
          </p:nvPr>
        </p:nvSpPr>
        <p:spPr/>
        <p:txBody>
          <a:bodyPr/>
          <a:lstStyle/>
          <a:p>
            <a:r>
              <a:rPr lang="en-US" dirty="0"/>
              <a:t>Function Calling</a:t>
            </a:r>
          </a:p>
        </p:txBody>
      </p:sp>
      <p:sp>
        <p:nvSpPr>
          <p:cNvPr id="3" name="Rezervirano mjesto sadržaja 2">
            <a:extLst>
              <a:ext uri="{FF2B5EF4-FFF2-40B4-BE49-F238E27FC236}">
                <a16:creationId xmlns:a16="http://schemas.microsoft.com/office/drawing/2014/main" id="{5FF70668-AC83-D388-0503-4FE8DF9A5403}"/>
              </a:ext>
            </a:extLst>
          </p:cNvPr>
          <p:cNvSpPr>
            <a:spLocks noGrp="1"/>
          </p:cNvSpPr>
          <p:nvPr>
            <p:ph idx="1"/>
          </p:nvPr>
        </p:nvSpPr>
        <p:spPr/>
        <p:txBody>
          <a:bodyPr>
            <a:normAutofit/>
          </a:bodyPr>
          <a:lstStyle/>
          <a:p>
            <a:r>
              <a:rPr lang="en-US" dirty="0"/>
              <a:t>connect LLMs to external tools / APIs</a:t>
            </a:r>
          </a:p>
          <a:p>
            <a:r>
              <a:rPr lang="en-US" dirty="0"/>
              <a:t>GPT-4 and GPT-3.5 have been fine-tuned to detect when a function needs to be called </a:t>
            </a:r>
          </a:p>
          <a:p>
            <a:endParaRPr lang="en-US" dirty="0"/>
          </a:p>
        </p:txBody>
      </p:sp>
    </p:spTree>
    <p:extLst>
      <p:ext uri="{BB962C8B-B14F-4D97-AF65-F5344CB8AC3E}">
        <p14:creationId xmlns:p14="http://schemas.microsoft.com/office/powerpoint/2010/main" val="1293395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3AD30-C3F7-4D2D-1534-20442CC8DB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37537-7B33-6275-9076-AA6CA9762E66}"/>
              </a:ext>
            </a:extLst>
          </p:cNvPr>
          <p:cNvSpPr>
            <a:spLocks noGrp="1"/>
          </p:cNvSpPr>
          <p:nvPr>
            <p:ph type="title"/>
          </p:nvPr>
        </p:nvSpPr>
        <p:spPr/>
        <p:txBody>
          <a:bodyPr/>
          <a:lstStyle/>
          <a:p>
            <a:r>
              <a:rPr lang="en-US" dirty="0"/>
              <a:t>Context Caching</a:t>
            </a:r>
          </a:p>
        </p:txBody>
      </p:sp>
      <p:sp>
        <p:nvSpPr>
          <p:cNvPr id="3" name="Rezervirano mjesto sadržaja 2">
            <a:extLst>
              <a:ext uri="{FF2B5EF4-FFF2-40B4-BE49-F238E27FC236}">
                <a16:creationId xmlns:a16="http://schemas.microsoft.com/office/drawing/2014/main" id="{61FF3737-695F-388D-5EBE-A969E9CD1FFE}"/>
              </a:ext>
            </a:extLst>
          </p:cNvPr>
          <p:cNvSpPr>
            <a:spLocks noGrp="1"/>
          </p:cNvSpPr>
          <p:nvPr>
            <p:ph idx="1"/>
          </p:nvPr>
        </p:nvSpPr>
        <p:spPr/>
        <p:txBody>
          <a:bodyPr>
            <a:normAutofit/>
          </a:bodyPr>
          <a:lstStyle/>
          <a:p>
            <a:r>
              <a:rPr lang="en-US" dirty="0"/>
              <a:t>Google feature</a:t>
            </a:r>
          </a:p>
          <a:p>
            <a:r>
              <a:rPr lang="en-US" dirty="0"/>
              <a:t>refer to the cached input tokens for subsequent requests</a:t>
            </a:r>
          </a:p>
          <a:p>
            <a:r>
              <a:rPr lang="en-US" dirty="0"/>
              <a:t>lower cost than passing in the same corpus of tokens repeatedly</a:t>
            </a:r>
          </a:p>
          <a:p>
            <a:pPr lvl="1"/>
            <a:r>
              <a:rPr lang="en-US" dirty="0"/>
              <a:t>extensive system instructions</a:t>
            </a:r>
          </a:p>
          <a:p>
            <a:pPr lvl="1"/>
            <a:r>
              <a:rPr lang="en-US" dirty="0"/>
              <a:t>repetitive analysis of lengthy video files</a:t>
            </a:r>
          </a:p>
          <a:p>
            <a:pPr lvl="1"/>
            <a:r>
              <a:rPr lang="en-US" dirty="0"/>
              <a:t>recurring queries against large document sets</a:t>
            </a:r>
          </a:p>
          <a:p>
            <a:pPr lvl="1"/>
            <a:r>
              <a:rPr lang="en-US" dirty="0"/>
              <a:t>frequent code repository analysis or bug fixing</a:t>
            </a:r>
          </a:p>
          <a:p>
            <a:r>
              <a:rPr lang="en-US" dirty="0"/>
              <a:t>cache has TTL – time to live - validity</a:t>
            </a:r>
          </a:p>
        </p:txBody>
      </p:sp>
    </p:spTree>
    <p:extLst>
      <p:ext uri="{BB962C8B-B14F-4D97-AF65-F5344CB8AC3E}">
        <p14:creationId xmlns:p14="http://schemas.microsoft.com/office/powerpoint/2010/main" val="2377660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B6250-2756-1F12-9DF2-57E4DF93A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2EA84-9CDC-B37B-D64B-1A26BA7174C4}"/>
              </a:ext>
            </a:extLst>
          </p:cNvPr>
          <p:cNvSpPr>
            <a:spLocks noGrp="1"/>
          </p:cNvSpPr>
          <p:nvPr>
            <p:ph type="title"/>
          </p:nvPr>
        </p:nvSpPr>
        <p:spPr/>
        <p:txBody>
          <a:bodyPr/>
          <a:lstStyle/>
          <a:p>
            <a:r>
              <a:rPr lang="en-US" dirty="0"/>
              <a:t>Generating Data</a:t>
            </a:r>
          </a:p>
        </p:txBody>
      </p:sp>
      <p:sp>
        <p:nvSpPr>
          <p:cNvPr id="3" name="Rezervirano mjesto sadržaja 2">
            <a:extLst>
              <a:ext uri="{FF2B5EF4-FFF2-40B4-BE49-F238E27FC236}">
                <a16:creationId xmlns:a16="http://schemas.microsoft.com/office/drawing/2014/main" id="{580100CA-0AAB-03AA-2995-1AFA2F08B663}"/>
              </a:ext>
            </a:extLst>
          </p:cNvPr>
          <p:cNvSpPr>
            <a:spLocks noGrp="1"/>
          </p:cNvSpPr>
          <p:nvPr>
            <p:ph idx="1"/>
          </p:nvPr>
        </p:nvSpPr>
        <p:spPr/>
        <p:txBody>
          <a:bodyPr>
            <a:normAutofit/>
          </a:bodyPr>
          <a:lstStyle/>
          <a:p>
            <a:r>
              <a:rPr lang="en-US" dirty="0"/>
              <a:t>Dai et al. (2022)</a:t>
            </a:r>
          </a:p>
          <a:p>
            <a:r>
              <a:rPr lang="en-US" dirty="0"/>
              <a:t>use synthetic LLM data to train the models</a:t>
            </a:r>
          </a:p>
          <a:p>
            <a:r>
              <a:rPr lang="en-US" dirty="0"/>
              <a:t>solves problem of domain specific lack of data</a:t>
            </a:r>
          </a:p>
        </p:txBody>
      </p:sp>
      <p:pic>
        <p:nvPicPr>
          <p:cNvPr id="21506" name="Picture 2" descr="Paradigm shift in AI-powered products.">
            <a:extLst>
              <a:ext uri="{FF2B5EF4-FFF2-40B4-BE49-F238E27FC236}">
                <a16:creationId xmlns:a16="http://schemas.microsoft.com/office/drawing/2014/main" id="{7E70FA51-B33A-BC65-8F20-CC5B32DA3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64" y="4076736"/>
            <a:ext cx="11315272" cy="190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719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DA40E-0EB8-B3E1-D9E6-873BE44A0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C294A-24CF-60C7-E2B4-B8EE0BCA653E}"/>
              </a:ext>
            </a:extLst>
          </p:cNvPr>
          <p:cNvSpPr>
            <a:spLocks noGrp="1"/>
          </p:cNvSpPr>
          <p:nvPr>
            <p:ph type="title"/>
          </p:nvPr>
        </p:nvSpPr>
        <p:spPr/>
        <p:txBody>
          <a:bodyPr/>
          <a:lstStyle/>
          <a:p>
            <a:r>
              <a:rPr lang="en-US" dirty="0"/>
              <a:t>Generating Data</a:t>
            </a:r>
          </a:p>
        </p:txBody>
      </p:sp>
      <p:sp>
        <p:nvSpPr>
          <p:cNvPr id="3" name="Rezervirano mjesto sadržaja 2">
            <a:extLst>
              <a:ext uri="{FF2B5EF4-FFF2-40B4-BE49-F238E27FC236}">
                <a16:creationId xmlns:a16="http://schemas.microsoft.com/office/drawing/2014/main" id="{23F9392A-53EA-CFF1-ABFE-4635AF860BBA}"/>
              </a:ext>
            </a:extLst>
          </p:cNvPr>
          <p:cNvSpPr>
            <a:spLocks noGrp="1"/>
          </p:cNvSpPr>
          <p:nvPr>
            <p:ph idx="1"/>
          </p:nvPr>
        </p:nvSpPr>
        <p:spPr>
          <a:xfrm>
            <a:off x="838200" y="1825625"/>
            <a:ext cx="5494506" cy="4351338"/>
          </a:xfrm>
        </p:spPr>
        <p:txBody>
          <a:bodyPr>
            <a:normAutofit/>
          </a:bodyPr>
          <a:lstStyle/>
          <a:p>
            <a:r>
              <a:rPr lang="en-US" dirty="0"/>
              <a:t>50000 - the number of manually labeled data needed for a model to match the quality of one trained on synthetic data. </a:t>
            </a:r>
          </a:p>
          <a:p>
            <a:r>
              <a:rPr lang="en-US" dirty="0"/>
              <a:t>cost: ~$55</a:t>
            </a:r>
          </a:p>
          <a:p>
            <a:pPr lvl="1"/>
            <a:r>
              <a:rPr lang="en-US" dirty="0"/>
              <a:t>input prompt – 700 tokens</a:t>
            </a:r>
          </a:p>
          <a:p>
            <a:pPr lvl="1"/>
            <a:r>
              <a:rPr lang="en-US" dirty="0"/>
              <a:t>output prompt – 25 tokens</a:t>
            </a:r>
          </a:p>
          <a:p>
            <a:pPr lvl="1"/>
            <a:r>
              <a:rPr lang="en-US" dirty="0"/>
              <a:t>50,000 * (700 * 0.001 * $0.0015 + 25 * 0.001 * $0.002) = 55</a:t>
            </a:r>
          </a:p>
        </p:txBody>
      </p:sp>
      <p:pic>
        <p:nvPicPr>
          <p:cNvPr id="25604" name="Picture 4" descr="Synthetic Dataset VS Manually Labeled Dataset">
            <a:extLst>
              <a:ext uri="{FF2B5EF4-FFF2-40B4-BE49-F238E27FC236}">
                <a16:creationId xmlns:a16="http://schemas.microsoft.com/office/drawing/2014/main" id="{6E8BDA40-F7A5-6AC8-E30A-1D16B1630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67" y="1287068"/>
            <a:ext cx="4739024" cy="4809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917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1931C-A623-7B8B-2129-CB5AC4C1F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F4FCB-9134-2B69-6410-8A3385CDA581}"/>
              </a:ext>
            </a:extLst>
          </p:cNvPr>
          <p:cNvSpPr>
            <a:spLocks noGrp="1"/>
          </p:cNvSpPr>
          <p:nvPr>
            <p:ph type="title"/>
          </p:nvPr>
        </p:nvSpPr>
        <p:spPr/>
        <p:txBody>
          <a:bodyPr>
            <a:normAutofit/>
          </a:bodyPr>
          <a:lstStyle/>
          <a:p>
            <a:r>
              <a:rPr lang="en-US" sz="5900" dirty="0">
                <a:latin typeface="Montserrat" panose="00000500000000000000" pitchFamily="2" charset="0"/>
              </a:rPr>
              <a:t>Agenda</a:t>
            </a:r>
            <a:endParaRPr lang="hr-HR" sz="5900" dirty="0">
              <a:latin typeface="Montserrat" panose="00000500000000000000" pitchFamily="2" charset="0"/>
            </a:endParaRPr>
          </a:p>
        </p:txBody>
      </p:sp>
      <p:sp>
        <p:nvSpPr>
          <p:cNvPr id="3" name="Content Placeholder 2">
            <a:extLst>
              <a:ext uri="{FF2B5EF4-FFF2-40B4-BE49-F238E27FC236}">
                <a16:creationId xmlns:a16="http://schemas.microsoft.com/office/drawing/2014/main" id="{989E5904-5034-61E0-8E28-65282311154D}"/>
              </a:ext>
            </a:extLst>
          </p:cNvPr>
          <p:cNvSpPr>
            <a:spLocks noGrp="1"/>
          </p:cNvSpPr>
          <p:nvPr>
            <p:ph idx="1"/>
          </p:nvPr>
        </p:nvSpPr>
        <p:spPr/>
        <p:txBody>
          <a:bodyPr>
            <a:normAutofit/>
          </a:bodyPr>
          <a:lstStyle/>
          <a:p>
            <a:endParaRPr lang="hr-HR" sz="2400" dirty="0">
              <a:latin typeface="Montserrat Light" panose="00000400000000000000" pitchFamily="2" charset="0"/>
            </a:endParaRPr>
          </a:p>
          <a:p>
            <a:r>
              <a:rPr lang="en-US" sz="2400" dirty="0">
                <a:latin typeface="Montserrat Light" panose="00000400000000000000" pitchFamily="2" charset="0"/>
              </a:rPr>
              <a:t>Short LLM History</a:t>
            </a:r>
          </a:p>
          <a:p>
            <a:endParaRPr lang="hr-HR" sz="2400" dirty="0">
              <a:latin typeface="Montserrat Light" panose="00000400000000000000" pitchFamily="2" charset="0"/>
            </a:endParaRPr>
          </a:p>
          <a:p>
            <a:r>
              <a:rPr lang="en-US" sz="2400" dirty="0">
                <a:latin typeface="Montserrat Light" panose="00000400000000000000" pitchFamily="2" charset="0"/>
              </a:rPr>
              <a:t>Prompt Engineering Techniques</a:t>
            </a:r>
          </a:p>
          <a:p>
            <a:endParaRPr lang="hr-HR" sz="2400" dirty="0">
              <a:latin typeface="Montserrat Light" panose="00000400000000000000" pitchFamily="2" charset="0"/>
            </a:endParaRPr>
          </a:p>
          <a:p>
            <a:r>
              <a:rPr lang="en-US" sz="2400" dirty="0">
                <a:latin typeface="Montserrat Light" panose="00000400000000000000" pitchFamily="2" charset="0"/>
              </a:rPr>
              <a:t>Prompt Engineering Applications</a:t>
            </a:r>
          </a:p>
          <a:p>
            <a:endParaRPr lang="hr-HR" sz="2400" dirty="0">
              <a:latin typeface="Montserrat Light" panose="00000400000000000000" pitchFamily="2" charset="0"/>
            </a:endParaRPr>
          </a:p>
          <a:p>
            <a:r>
              <a:rPr lang="hr-HR" sz="2400" dirty="0" err="1">
                <a:latin typeface="Montserrat Light" panose="00000400000000000000" pitchFamily="2" charset="0"/>
              </a:rPr>
              <a:t>Trends</a:t>
            </a:r>
            <a:r>
              <a:rPr lang="hr-HR" sz="2400" dirty="0">
                <a:latin typeface="Montserrat Light" panose="00000400000000000000" pitchFamily="2" charset="0"/>
              </a:rPr>
              <a:t> </a:t>
            </a:r>
            <a:r>
              <a:rPr lang="hr-HR" sz="2400" dirty="0" err="1">
                <a:latin typeface="Montserrat Light" panose="00000400000000000000" pitchFamily="2" charset="0"/>
              </a:rPr>
              <a:t>in</a:t>
            </a:r>
            <a:r>
              <a:rPr lang="hr-HR" sz="2400" dirty="0">
                <a:latin typeface="Montserrat Light" panose="00000400000000000000" pitchFamily="2" charset="0"/>
              </a:rPr>
              <a:t> AI</a:t>
            </a:r>
            <a:endParaRPr lang="en-US" sz="2400" dirty="0">
              <a:latin typeface="Montserrat Light" panose="00000400000000000000" pitchFamily="2" charset="0"/>
            </a:endParaRPr>
          </a:p>
        </p:txBody>
      </p:sp>
      <p:pic>
        <p:nvPicPr>
          <p:cNvPr id="4" name="Picture 5">
            <a:extLst>
              <a:ext uri="{FF2B5EF4-FFF2-40B4-BE49-F238E27FC236}">
                <a16:creationId xmlns:a16="http://schemas.microsoft.com/office/drawing/2014/main" id="{E0762B72-CE70-D82B-2E0C-8C1F3298DB0A}"/>
              </a:ext>
            </a:extLst>
          </p:cNvPr>
          <p:cNvPicPr>
            <a:picLocks noChangeAspect="1"/>
          </p:cNvPicPr>
          <p:nvPr/>
        </p:nvPicPr>
        <p:blipFill>
          <a:blip r:embed="rId2"/>
          <a:srcRect/>
          <a:stretch/>
        </p:blipFill>
        <p:spPr>
          <a:xfrm>
            <a:off x="11433298" y="6193076"/>
            <a:ext cx="434251" cy="435975"/>
          </a:xfrm>
          <a:prstGeom prst="rect">
            <a:avLst/>
          </a:prstGeom>
        </p:spPr>
      </p:pic>
    </p:spTree>
    <p:extLst>
      <p:ext uri="{BB962C8B-B14F-4D97-AF65-F5344CB8AC3E}">
        <p14:creationId xmlns:p14="http://schemas.microsoft.com/office/powerpoint/2010/main" val="2347116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0E760-DFEF-299F-020B-A5D8826316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E1AB7-8D59-3668-121E-DDA54562B86A}"/>
              </a:ext>
            </a:extLst>
          </p:cNvPr>
          <p:cNvSpPr>
            <a:spLocks noGrp="1"/>
          </p:cNvSpPr>
          <p:nvPr>
            <p:ph type="title"/>
          </p:nvPr>
        </p:nvSpPr>
        <p:spPr/>
        <p:txBody>
          <a:bodyPr/>
          <a:lstStyle/>
          <a:p>
            <a:r>
              <a:rPr lang="en-US" dirty="0"/>
              <a:t>Prompt Function</a:t>
            </a:r>
          </a:p>
        </p:txBody>
      </p:sp>
      <p:sp>
        <p:nvSpPr>
          <p:cNvPr id="3" name="Rezervirano mjesto sadržaja 2">
            <a:extLst>
              <a:ext uri="{FF2B5EF4-FFF2-40B4-BE49-F238E27FC236}">
                <a16:creationId xmlns:a16="http://schemas.microsoft.com/office/drawing/2014/main" id="{EE75A5BE-4BB5-15BB-5C6F-C858A53A821F}"/>
              </a:ext>
            </a:extLst>
          </p:cNvPr>
          <p:cNvSpPr>
            <a:spLocks noGrp="1"/>
          </p:cNvSpPr>
          <p:nvPr>
            <p:ph idx="1"/>
          </p:nvPr>
        </p:nvSpPr>
        <p:spPr/>
        <p:txBody>
          <a:bodyPr>
            <a:normAutofit fontScale="70000" lnSpcReduction="20000"/>
          </a:bodyPr>
          <a:lstStyle/>
          <a:p>
            <a:pPr algn="l"/>
            <a:r>
              <a:rPr lang="en-US" dirty="0"/>
              <a:t>Hello, ChatGPT! I hope you are doing well. I am reaching out to you for assistance with a specific function. I understand that you have the capability to process information and perform various tasks based on the instructions provided. In order to help you understand my request more easily, I will be using a template to describe the function, input, and instructions on what to do with the input. Please find the details below:</a:t>
            </a:r>
          </a:p>
          <a:p>
            <a:pPr algn="l"/>
            <a:r>
              <a:rPr lang="en-US" dirty="0" err="1"/>
              <a:t>function_name</a:t>
            </a:r>
            <a:r>
              <a:rPr lang="en-US" dirty="0"/>
              <a:t>: [Function Name]</a:t>
            </a:r>
          </a:p>
          <a:p>
            <a:pPr algn="l"/>
            <a:r>
              <a:rPr lang="en-US" dirty="0"/>
              <a:t>input: [Input]</a:t>
            </a:r>
          </a:p>
          <a:p>
            <a:pPr algn="l"/>
            <a:r>
              <a:rPr lang="en-US" dirty="0"/>
              <a:t>rule: [Instructions on how to process the input]</a:t>
            </a:r>
          </a:p>
          <a:p>
            <a:pPr algn="l"/>
            <a:r>
              <a:rPr lang="en-US" dirty="0"/>
              <a:t>I kindly request you to provide the output for this function, based on the details I have provided. Your assistance is greatly appreciated. Thank you!</a:t>
            </a:r>
          </a:p>
          <a:p>
            <a:pPr algn="l"/>
            <a:r>
              <a:rPr lang="en-US" dirty="0"/>
              <a:t>I will replace the text inside the brackets with the relevant information for the function I want you to perform. This detailed introduction should help you understand my request more efficiently and provide the desired output. The format is </a:t>
            </a:r>
            <a:r>
              <a:rPr lang="en-US" dirty="0" err="1"/>
              <a:t>function_name</a:t>
            </a:r>
            <a:r>
              <a:rPr lang="en-US" dirty="0"/>
              <a:t>(input) If you understand, just answer one word with ok.</a:t>
            </a:r>
          </a:p>
          <a:p>
            <a:pPr algn="l"/>
            <a:r>
              <a:rPr lang="en-US" dirty="0"/>
              <a:t>Ovo </a:t>
            </a:r>
            <a:r>
              <a:rPr lang="en-US" dirty="0" err="1"/>
              <a:t>cak</a:t>
            </a:r>
            <a:r>
              <a:rPr lang="en-US" dirty="0"/>
              <a:t> </a:t>
            </a:r>
            <a:r>
              <a:rPr lang="en-US" dirty="0" err="1"/>
              <a:t>radi</a:t>
            </a:r>
            <a:r>
              <a:rPr lang="en-US" dirty="0"/>
              <a:t> </a:t>
            </a:r>
            <a:r>
              <a:rPr lang="en-US" dirty="0" err="1"/>
              <a:t>i</a:t>
            </a:r>
            <a:r>
              <a:rPr lang="en-US" dirty="0"/>
              <a:t> </a:t>
            </a:r>
            <a:r>
              <a:rPr lang="en-US" dirty="0" err="1"/>
              <a:t>kad</a:t>
            </a:r>
            <a:r>
              <a:rPr lang="en-US" dirty="0"/>
              <a:t> ne </a:t>
            </a:r>
            <a:r>
              <a:rPr lang="en-US" dirty="0" err="1"/>
              <a:t>zadas</a:t>
            </a:r>
            <a:r>
              <a:rPr lang="en-US" dirty="0"/>
              <a:t> </a:t>
            </a:r>
            <a:r>
              <a:rPr lang="en-US" dirty="0" err="1"/>
              <a:t>funkcije</a:t>
            </a:r>
            <a:r>
              <a:rPr lang="en-US" dirty="0"/>
              <a:t> a </a:t>
            </a:r>
            <a:r>
              <a:rPr lang="en-US" dirty="0" err="1"/>
              <a:t>rade</a:t>
            </a:r>
            <a:r>
              <a:rPr lang="en-US" dirty="0"/>
              <a:t> </a:t>
            </a:r>
            <a:r>
              <a:rPr lang="en-US" dirty="0" err="1"/>
              <a:t>na</a:t>
            </a:r>
            <a:r>
              <a:rPr lang="en-US" dirty="0"/>
              <a:t> </a:t>
            </a:r>
            <a:r>
              <a:rPr lang="en-US" dirty="0" err="1"/>
              <a:t>slicnu</a:t>
            </a:r>
            <a:r>
              <a:rPr lang="en-US" dirty="0"/>
              <a:t> </a:t>
            </a:r>
            <a:r>
              <a:rPr lang="en-US" dirty="0" err="1"/>
              <a:t>semantiku</a:t>
            </a:r>
            <a:endParaRPr lang="en-US" dirty="0"/>
          </a:p>
        </p:txBody>
      </p:sp>
    </p:spTree>
    <p:extLst>
      <p:ext uri="{BB962C8B-B14F-4D97-AF65-F5344CB8AC3E}">
        <p14:creationId xmlns:p14="http://schemas.microsoft.com/office/powerpoint/2010/main" val="1927470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3613E-3345-620F-53F3-52E6AC0F7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437F5-3748-9FA6-17A0-9440C915329F}"/>
              </a:ext>
            </a:extLst>
          </p:cNvPr>
          <p:cNvSpPr>
            <a:spLocks noGrp="1"/>
          </p:cNvSpPr>
          <p:nvPr>
            <p:ph type="title"/>
          </p:nvPr>
        </p:nvSpPr>
        <p:spPr/>
        <p:txBody>
          <a:bodyPr/>
          <a:lstStyle/>
          <a:p>
            <a:r>
              <a:rPr lang="en-US" dirty="0"/>
              <a:t>LLM Agents</a:t>
            </a:r>
          </a:p>
        </p:txBody>
      </p:sp>
      <p:pic>
        <p:nvPicPr>
          <p:cNvPr id="28674" name="Picture 2" descr="&quot;LLM Agent Framework&quot;">
            <a:extLst>
              <a:ext uri="{FF2B5EF4-FFF2-40B4-BE49-F238E27FC236}">
                <a16:creationId xmlns:a16="http://schemas.microsoft.com/office/drawing/2014/main" id="{1832581F-3FEB-F371-6344-B8AEC5654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879" y="1690688"/>
            <a:ext cx="7404242" cy="4936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784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793E0-9945-4DF3-F364-998BCA4844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4F310C-A0A0-5186-7794-5B6DD0A6914B}"/>
              </a:ext>
            </a:extLst>
          </p:cNvPr>
          <p:cNvSpPr>
            <a:spLocks noGrp="1"/>
          </p:cNvSpPr>
          <p:nvPr>
            <p:ph type="title"/>
          </p:nvPr>
        </p:nvSpPr>
        <p:spPr/>
        <p:txBody>
          <a:bodyPr/>
          <a:lstStyle/>
          <a:p>
            <a:r>
              <a:rPr lang="en-US" dirty="0"/>
              <a:t>LLM Agents</a:t>
            </a:r>
          </a:p>
        </p:txBody>
      </p:sp>
      <p:sp>
        <p:nvSpPr>
          <p:cNvPr id="5" name="Rezervirano mjesto sadržaja 4">
            <a:extLst>
              <a:ext uri="{FF2B5EF4-FFF2-40B4-BE49-F238E27FC236}">
                <a16:creationId xmlns:a16="http://schemas.microsoft.com/office/drawing/2014/main" id="{5DCB2B8E-4C8D-0BB6-CF03-0849023575E9}"/>
              </a:ext>
            </a:extLst>
          </p:cNvPr>
          <p:cNvSpPr>
            <a:spLocks noGrp="1"/>
          </p:cNvSpPr>
          <p:nvPr>
            <p:ph idx="1"/>
          </p:nvPr>
        </p:nvSpPr>
        <p:spPr/>
        <p:txBody>
          <a:bodyPr>
            <a:normAutofit fontScale="70000" lnSpcReduction="20000"/>
          </a:bodyPr>
          <a:lstStyle/>
          <a:p>
            <a:r>
              <a:rPr lang="en-US" dirty="0"/>
              <a:t>Planning With Feedback</a:t>
            </a:r>
          </a:p>
          <a:p>
            <a:r>
              <a:rPr lang="en-US" dirty="0"/>
              <a:t>The planning modules above don't involve any feedback which makes it challenging to achieve long-horizon planning to solve complex tasks. To address this challenge, you can leverage a mechanism that enables the model to iteratively reflect and refine the execution plan based on past actions and observations. The goal is to correct and improve on past mistakes which helps to improve the quality of final results. This is particularly important in complex real-world environments and tasks where trial and error are key to completing tasks. Two popular methods for this reflection or critic mechanism include </a:t>
            </a:r>
            <a:r>
              <a:rPr lang="en-US" dirty="0" err="1"/>
              <a:t>ReAct</a:t>
            </a:r>
            <a:r>
              <a:rPr lang="en-US" dirty="0"/>
              <a:t> and </a:t>
            </a:r>
            <a:r>
              <a:rPr lang="en-US" dirty="0" err="1"/>
              <a:t>Reflexion</a:t>
            </a:r>
            <a:r>
              <a:rPr lang="en-US" dirty="0"/>
              <a:t>.</a:t>
            </a:r>
          </a:p>
          <a:p>
            <a:endParaRPr lang="en-US" dirty="0"/>
          </a:p>
          <a:p>
            <a:r>
              <a:rPr lang="en-US" dirty="0"/>
              <a:t>As an example, </a:t>
            </a:r>
            <a:r>
              <a:rPr lang="en-US" dirty="0" err="1"/>
              <a:t>ReAct</a:t>
            </a:r>
            <a:r>
              <a:rPr lang="en-US" dirty="0"/>
              <a:t> combines reasoning and acting aimed at enabling an LLM to solve complex tasks by interleaving between a series of steps (repeated N times): Thought, Action, and Observation. </a:t>
            </a:r>
            <a:r>
              <a:rPr lang="en-US" dirty="0" err="1"/>
              <a:t>ReAct</a:t>
            </a:r>
            <a:r>
              <a:rPr lang="en-US" dirty="0"/>
              <a:t> receives feedback from the environment in the form of observations. Other types of feedback can include human and model feedback. The figure below shows an example of </a:t>
            </a:r>
            <a:r>
              <a:rPr lang="en-US" dirty="0" err="1"/>
              <a:t>ReAct</a:t>
            </a:r>
            <a:r>
              <a:rPr lang="en-US" dirty="0"/>
              <a:t> and the different steps involved in performing question answering:</a:t>
            </a:r>
          </a:p>
        </p:txBody>
      </p:sp>
    </p:spTree>
    <p:extLst>
      <p:ext uri="{BB962C8B-B14F-4D97-AF65-F5344CB8AC3E}">
        <p14:creationId xmlns:p14="http://schemas.microsoft.com/office/powerpoint/2010/main" val="3761304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A0526-3678-3F46-5F0C-C455940AB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F39-5952-23D2-F5FD-19BABA1E26EE}"/>
              </a:ext>
            </a:extLst>
          </p:cNvPr>
          <p:cNvSpPr>
            <a:spLocks noGrp="1"/>
          </p:cNvSpPr>
          <p:nvPr>
            <p:ph type="title"/>
          </p:nvPr>
        </p:nvSpPr>
        <p:spPr/>
        <p:txBody>
          <a:bodyPr/>
          <a:lstStyle/>
          <a:p>
            <a:r>
              <a:rPr lang="en-US" dirty="0"/>
              <a:t>LLM Agents</a:t>
            </a:r>
          </a:p>
        </p:txBody>
      </p:sp>
      <p:sp>
        <p:nvSpPr>
          <p:cNvPr id="5" name="Rezervirano mjesto sadržaja 4">
            <a:extLst>
              <a:ext uri="{FF2B5EF4-FFF2-40B4-BE49-F238E27FC236}">
                <a16:creationId xmlns:a16="http://schemas.microsoft.com/office/drawing/2014/main" id="{EEEFEAD4-FAB6-8CEC-F83A-1BBF717BCEE8}"/>
              </a:ext>
            </a:extLst>
          </p:cNvPr>
          <p:cNvSpPr>
            <a:spLocks noGrp="1"/>
          </p:cNvSpPr>
          <p:nvPr>
            <p:ph idx="1"/>
          </p:nvPr>
        </p:nvSpPr>
        <p:spPr/>
        <p:txBody>
          <a:bodyPr/>
          <a:lstStyle/>
          <a:p>
            <a:endParaRPr lang="en-US"/>
          </a:p>
        </p:txBody>
      </p:sp>
      <p:pic>
        <p:nvPicPr>
          <p:cNvPr id="30722" name="Picture 2" descr="&quot;LLM Agent Planning&quot;">
            <a:extLst>
              <a:ext uri="{FF2B5EF4-FFF2-40B4-BE49-F238E27FC236}">
                <a16:creationId xmlns:a16="http://schemas.microsoft.com/office/drawing/2014/main" id="{94D1D09D-D776-354A-7FA5-EDC896578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843088"/>
            <a:ext cx="107061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65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E3498-4BCC-4EC3-8CEC-1226D244A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778D65-A0A6-F820-4AFF-44E03FF48377}"/>
              </a:ext>
            </a:extLst>
          </p:cNvPr>
          <p:cNvSpPr>
            <a:spLocks noGrp="1"/>
          </p:cNvSpPr>
          <p:nvPr>
            <p:ph type="title"/>
          </p:nvPr>
        </p:nvSpPr>
        <p:spPr>
          <a:xfrm>
            <a:off x="456580" y="1734485"/>
            <a:ext cx="11029349" cy="3389030"/>
          </a:xfrm>
        </p:spPr>
        <p:txBody>
          <a:bodyPr>
            <a:normAutofit/>
          </a:bodyPr>
          <a:lstStyle/>
          <a:p>
            <a:r>
              <a:rPr lang="hr-HR" sz="7200" dirty="0" err="1">
                <a:latin typeface="Montserrat" panose="00000500000000000000" pitchFamily="2" charset="0"/>
              </a:rPr>
              <a:t>Trends</a:t>
            </a:r>
            <a:r>
              <a:rPr lang="hr-HR" sz="7200" dirty="0">
                <a:latin typeface="Montserrat" panose="00000500000000000000" pitchFamily="2" charset="0"/>
              </a:rPr>
              <a:t> </a:t>
            </a:r>
            <a:r>
              <a:rPr lang="hr-HR" sz="7200" dirty="0" err="1">
                <a:latin typeface="Montserrat" panose="00000500000000000000" pitchFamily="2" charset="0"/>
              </a:rPr>
              <a:t>in</a:t>
            </a:r>
            <a:r>
              <a:rPr lang="hr-HR" sz="7200" dirty="0">
                <a:latin typeface="Montserrat" panose="00000500000000000000" pitchFamily="2" charset="0"/>
              </a:rPr>
              <a:t> AI</a:t>
            </a:r>
          </a:p>
        </p:txBody>
      </p:sp>
      <p:pic>
        <p:nvPicPr>
          <p:cNvPr id="4" name="Picture 5">
            <a:extLst>
              <a:ext uri="{FF2B5EF4-FFF2-40B4-BE49-F238E27FC236}">
                <a16:creationId xmlns:a16="http://schemas.microsoft.com/office/drawing/2014/main" id="{2247AA32-0884-0ADB-A1FC-EC52DA390582}"/>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460576E2-BBA9-1228-5763-FCA31190134E}"/>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791360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AC344-E411-88FC-860D-80856C630E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5DCEE-3B90-B408-4F0E-56A823FB4D84}"/>
              </a:ext>
            </a:extLst>
          </p:cNvPr>
          <p:cNvSpPr>
            <a:spLocks noGrp="1"/>
          </p:cNvSpPr>
          <p:nvPr>
            <p:ph type="title"/>
          </p:nvPr>
        </p:nvSpPr>
        <p:spPr/>
        <p:txBody>
          <a:bodyPr>
            <a:normAutofit/>
          </a:bodyPr>
          <a:lstStyle/>
          <a:p>
            <a:r>
              <a:rPr lang="en-US" sz="5900" dirty="0"/>
              <a:t>AI Index Report</a:t>
            </a:r>
          </a:p>
        </p:txBody>
      </p:sp>
      <p:sp>
        <p:nvSpPr>
          <p:cNvPr id="5" name="Rezervirano mjesto sadržaja 4">
            <a:extLst>
              <a:ext uri="{FF2B5EF4-FFF2-40B4-BE49-F238E27FC236}">
                <a16:creationId xmlns:a16="http://schemas.microsoft.com/office/drawing/2014/main" id="{4384AD4C-C3A1-49F6-7796-EEE1F8950513}"/>
              </a:ext>
            </a:extLst>
          </p:cNvPr>
          <p:cNvSpPr>
            <a:spLocks noGrp="1"/>
          </p:cNvSpPr>
          <p:nvPr>
            <p:ph idx="1"/>
          </p:nvPr>
        </p:nvSpPr>
        <p:spPr/>
        <p:txBody>
          <a:bodyPr/>
          <a:lstStyle/>
          <a:p>
            <a:r>
              <a:rPr lang="en-US" dirty="0"/>
              <a:t>Stanford University measurement of trends in AI</a:t>
            </a:r>
          </a:p>
          <a:p>
            <a:r>
              <a:rPr lang="en-US" dirty="0"/>
              <a:t>since 2017</a:t>
            </a:r>
          </a:p>
        </p:txBody>
      </p:sp>
    </p:spTree>
    <p:extLst>
      <p:ext uri="{BB962C8B-B14F-4D97-AF65-F5344CB8AC3E}">
        <p14:creationId xmlns:p14="http://schemas.microsoft.com/office/powerpoint/2010/main" val="3942543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0C63-66ED-A0FF-4CDF-29F5E1150D5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7C8ABCA-C21F-FB37-1605-DE9830163A25}"/>
              </a:ext>
            </a:extLst>
          </p:cNvPr>
          <p:cNvSpPr>
            <a:spLocks noGrp="1"/>
          </p:cNvSpPr>
          <p:nvPr>
            <p:ph type="body" sz="quarter" idx="11"/>
          </p:nvPr>
        </p:nvSpPr>
        <p:spPr/>
        <p:txBody>
          <a:bodyPr>
            <a:noAutofit/>
          </a:bodyPr>
          <a:lstStyle/>
          <a:p>
            <a:r>
              <a:rPr lang="en-US" sz="2400" dirty="0">
                <a:solidFill>
                  <a:schemeClr val="tx1"/>
                </a:solidFill>
                <a:latin typeface="Montserrat" pitchFamily="2" charset="77"/>
              </a:rPr>
              <a:t>AI has surpassed human performance on several benchmarks, including some in image classification, visual reasoning, and English understanding. </a:t>
            </a:r>
          </a:p>
          <a:p>
            <a:endParaRPr lang="en-US" sz="2400" dirty="0">
              <a:solidFill>
                <a:schemeClr val="tx1"/>
              </a:solidFill>
              <a:latin typeface="Montserrat" pitchFamily="2" charset="77"/>
            </a:endParaRPr>
          </a:p>
          <a:p>
            <a:r>
              <a:rPr lang="en-US" sz="2400" dirty="0">
                <a:solidFill>
                  <a:schemeClr val="tx1"/>
                </a:solidFill>
                <a:latin typeface="Montserrat" pitchFamily="2" charset="77"/>
              </a:rPr>
              <a:t>Yet it trails behind on more complex tasks like competition-level mathematics, visual commonsense reasoning and planning.</a:t>
            </a:r>
          </a:p>
        </p:txBody>
      </p:sp>
      <p:sp>
        <p:nvSpPr>
          <p:cNvPr id="5" name="Text Placeholder 4">
            <a:extLst>
              <a:ext uri="{FF2B5EF4-FFF2-40B4-BE49-F238E27FC236}">
                <a16:creationId xmlns:a16="http://schemas.microsoft.com/office/drawing/2014/main" id="{1F662BD6-0F7C-06F2-F554-4F8076D3F727}"/>
              </a:ext>
            </a:extLst>
          </p:cNvPr>
          <p:cNvSpPr>
            <a:spLocks noGrp="1"/>
          </p:cNvSpPr>
          <p:nvPr>
            <p:ph type="body" sz="quarter" idx="10"/>
          </p:nvPr>
        </p:nvSpPr>
        <p:spPr/>
        <p:txBody>
          <a:bodyPr>
            <a:noAutofit/>
          </a:bodyPr>
          <a:lstStyle/>
          <a:p>
            <a:r>
              <a:rPr lang="en-US" sz="1800" b="1" dirty="0">
                <a:solidFill>
                  <a:schemeClr val="tx1"/>
                </a:solidFill>
                <a:latin typeface="Montserrat" pitchFamily="2" charset="77"/>
              </a:rPr>
              <a:t>AI beats humans on some tasks, but not on all.</a:t>
            </a:r>
          </a:p>
        </p:txBody>
      </p:sp>
      <p:pic>
        <p:nvPicPr>
          <p:cNvPr id="3" name="Picture 2">
            <a:extLst>
              <a:ext uri="{FF2B5EF4-FFF2-40B4-BE49-F238E27FC236}">
                <a16:creationId xmlns:a16="http://schemas.microsoft.com/office/drawing/2014/main" id="{3A5F2860-D305-77A4-4EB2-5450690879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80018" y="1800744"/>
            <a:ext cx="5181600" cy="3860292"/>
          </a:xfrm>
          <a:prstGeom prst="rect">
            <a:avLst/>
          </a:prstGeom>
          <a:solidFill>
            <a:srgbClr val="FFFFFF"/>
          </a:solidFill>
        </p:spPr>
      </p:pic>
    </p:spTree>
    <p:extLst>
      <p:ext uri="{BB962C8B-B14F-4D97-AF65-F5344CB8AC3E}">
        <p14:creationId xmlns:p14="http://schemas.microsoft.com/office/powerpoint/2010/main" val="3811744486"/>
      </p:ext>
    </p:extLst>
  </p:cSld>
  <p:clrMapOvr>
    <a:masterClrMapping/>
  </p:clrMapOvr>
  <p:transition spd="slow">
    <p:push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A87B6-CC87-C3D3-E914-D10F618413F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6C95BE2-B3E6-57CB-49D0-56AD11D2BE05}"/>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In 2023, industry produced 51 notable machine learning models, while academia contributed only 15. There were also 21 notable models resulting from industry-academia collaborations in 2023, a new high.</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E33C729E-183E-6515-D1FC-E01F3DFB6C69}"/>
              </a:ext>
            </a:extLst>
          </p:cNvPr>
          <p:cNvSpPr>
            <a:spLocks noGrp="1"/>
          </p:cNvSpPr>
          <p:nvPr>
            <p:ph type="body" sz="quarter" idx="10"/>
          </p:nvPr>
        </p:nvSpPr>
        <p:spPr>
          <a:xfrm>
            <a:off x="269416" y="368325"/>
            <a:ext cx="9381578" cy="448271"/>
          </a:xfrm>
        </p:spPr>
        <p:txBody>
          <a:bodyPr>
            <a:noAutofit/>
          </a:bodyPr>
          <a:lstStyle/>
          <a:p>
            <a:r>
              <a:rPr lang="en-US" sz="1800" b="1" dirty="0">
                <a:solidFill>
                  <a:schemeClr val="tx1"/>
                </a:solidFill>
                <a:latin typeface="Montserrat" pitchFamily="2" charset="77"/>
              </a:rPr>
              <a:t>Industry continues to dominate frontier AI research.</a:t>
            </a:r>
          </a:p>
        </p:txBody>
      </p:sp>
      <p:pic>
        <p:nvPicPr>
          <p:cNvPr id="2" name="Picture 2">
            <a:extLst>
              <a:ext uri="{FF2B5EF4-FFF2-40B4-BE49-F238E27FC236}">
                <a16:creationId xmlns:a16="http://schemas.microsoft.com/office/drawing/2014/main" id="{2506AC92-FE42-D5F2-B08C-D281526B97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07" y="2049704"/>
            <a:ext cx="5181600" cy="2759202"/>
          </a:xfrm>
          <a:prstGeom prst="rect">
            <a:avLst/>
          </a:prstGeom>
          <a:solidFill>
            <a:srgbClr val="FFFFFF"/>
          </a:solidFill>
        </p:spPr>
      </p:pic>
    </p:spTree>
    <p:extLst>
      <p:ext uri="{BB962C8B-B14F-4D97-AF65-F5344CB8AC3E}">
        <p14:creationId xmlns:p14="http://schemas.microsoft.com/office/powerpoint/2010/main" val="2863023494"/>
      </p:ext>
    </p:extLst>
  </p:cSld>
  <p:clrMapOvr>
    <a:masterClrMapping/>
  </p:clrMapOvr>
  <p:transition spd="slow">
    <p:push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0DA59-F636-BDFD-645C-FEFA3B109FBB}"/>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6E7F10F-A00E-5E1D-1F26-5980EBCA20DA}"/>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r>
              <a:rPr lang="en-US" sz="2400" dirty="0">
                <a:solidFill>
                  <a:schemeClr val="tx1"/>
                </a:solidFill>
                <a:latin typeface="Montserrat" pitchFamily="2" charset="77"/>
              </a:rPr>
              <a:t>According to AI Index estimates, the training costs of state-of-the-art AI models have reached unprecedented levels. For example, OpenAI’s GPT-4 used an estimated $78 million worth of compute to train, while Google’s Gemini Ultra cost $191 million for compute.</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316D3B8B-B7DB-05FE-A6DB-B744BDB39B09}"/>
              </a:ext>
            </a:extLst>
          </p:cNvPr>
          <p:cNvSpPr>
            <a:spLocks noGrp="1"/>
          </p:cNvSpPr>
          <p:nvPr>
            <p:ph type="body" sz="quarter" idx="10"/>
          </p:nvPr>
        </p:nvSpPr>
        <p:spPr>
          <a:xfrm>
            <a:off x="269416" y="368325"/>
            <a:ext cx="9381578" cy="448271"/>
          </a:xfrm>
        </p:spPr>
        <p:txBody>
          <a:bodyPr>
            <a:noAutofit/>
          </a:bodyPr>
          <a:lstStyle/>
          <a:p>
            <a:r>
              <a:rPr lang="en-US" sz="1800" b="1" dirty="0">
                <a:solidFill>
                  <a:schemeClr val="tx1"/>
                </a:solidFill>
                <a:latin typeface="Montserrat" pitchFamily="2" charset="77"/>
              </a:rPr>
              <a:t>Frontier models get way more expensive.</a:t>
            </a:r>
          </a:p>
        </p:txBody>
      </p:sp>
      <p:pic>
        <p:nvPicPr>
          <p:cNvPr id="3" name="Picture 2">
            <a:extLst>
              <a:ext uri="{FF2B5EF4-FFF2-40B4-BE49-F238E27FC236}">
                <a16:creationId xmlns:a16="http://schemas.microsoft.com/office/drawing/2014/main" id="{685DF7B4-C08C-31E0-F067-45AB911B5E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049704"/>
            <a:ext cx="5181600" cy="2759202"/>
          </a:xfrm>
          <a:prstGeom prst="rect">
            <a:avLst/>
          </a:prstGeom>
          <a:solidFill>
            <a:srgbClr val="FFFFFF"/>
          </a:solidFill>
        </p:spPr>
      </p:pic>
    </p:spTree>
    <p:extLst>
      <p:ext uri="{BB962C8B-B14F-4D97-AF65-F5344CB8AC3E}">
        <p14:creationId xmlns:p14="http://schemas.microsoft.com/office/powerpoint/2010/main" val="353415421"/>
      </p:ext>
    </p:extLst>
  </p:cSld>
  <p:clrMapOvr>
    <a:masterClrMapping/>
  </p:clrMapOvr>
  <p:transition spd="slow">
    <p:push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79EB6-C9A2-8156-122C-E8D201A5A5B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4FD7FD6-55C9-3CF8-CA65-9F31E8CADBA8}"/>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In 2023, 61 notable AI models originated from U.S.-based institutions, far outpacing the European Union’s 21 and China’s 15.</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02E5B741-D2DB-00DB-EE6A-38CB59310D96}"/>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The United States leads China, the EU, and the U.K. as the leading source of top AI models.</a:t>
            </a:r>
          </a:p>
        </p:txBody>
      </p:sp>
      <p:pic>
        <p:nvPicPr>
          <p:cNvPr id="2" name="Picture 2">
            <a:extLst>
              <a:ext uri="{FF2B5EF4-FFF2-40B4-BE49-F238E27FC236}">
                <a16:creationId xmlns:a16="http://schemas.microsoft.com/office/drawing/2014/main" id="{48EA6B49-9B50-66F9-E4C3-9477BC3929A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1662663"/>
            <a:ext cx="4629082" cy="4351338"/>
          </a:xfrm>
          <a:prstGeom prst="rect">
            <a:avLst/>
          </a:prstGeom>
          <a:solidFill>
            <a:srgbClr val="FFFFFF"/>
          </a:solidFill>
        </p:spPr>
      </p:pic>
    </p:spTree>
    <p:extLst>
      <p:ext uri="{BB962C8B-B14F-4D97-AF65-F5344CB8AC3E}">
        <p14:creationId xmlns:p14="http://schemas.microsoft.com/office/powerpoint/2010/main" val="3763292265"/>
      </p:ext>
    </p:extLst>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B0EFB-809C-C755-45AC-DCF3056DEF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2EF52-03CC-7010-C152-806ADF15D49E}"/>
              </a:ext>
            </a:extLst>
          </p:cNvPr>
          <p:cNvSpPr>
            <a:spLocks noGrp="1"/>
          </p:cNvSpPr>
          <p:nvPr>
            <p:ph type="title"/>
          </p:nvPr>
        </p:nvSpPr>
        <p:spPr>
          <a:xfrm>
            <a:off x="456580" y="1734485"/>
            <a:ext cx="11029349" cy="3389030"/>
          </a:xfrm>
        </p:spPr>
        <p:txBody>
          <a:bodyPr>
            <a:normAutofit/>
          </a:bodyPr>
          <a:lstStyle/>
          <a:p>
            <a:r>
              <a:rPr lang="hr-HR" sz="7200" dirty="0">
                <a:latin typeface="Montserrat" panose="00000500000000000000" pitchFamily="2" charset="0"/>
              </a:rPr>
              <a:t>Short LLM </a:t>
            </a:r>
            <a:r>
              <a:rPr lang="hr-HR" sz="7200" dirty="0" err="1">
                <a:latin typeface="Montserrat" panose="00000500000000000000" pitchFamily="2" charset="0"/>
              </a:rPr>
              <a:t>History</a:t>
            </a:r>
            <a:endParaRPr lang="hr-HR" sz="7200" dirty="0">
              <a:latin typeface="Montserrat" panose="00000500000000000000" pitchFamily="2" charset="0"/>
            </a:endParaRPr>
          </a:p>
        </p:txBody>
      </p:sp>
      <p:pic>
        <p:nvPicPr>
          <p:cNvPr id="4" name="Picture 5">
            <a:extLst>
              <a:ext uri="{FF2B5EF4-FFF2-40B4-BE49-F238E27FC236}">
                <a16:creationId xmlns:a16="http://schemas.microsoft.com/office/drawing/2014/main" id="{24863F52-7AE1-FAA6-C8AA-93AAFA8C4BF3}"/>
              </a:ext>
            </a:extLst>
          </p:cNvPr>
          <p:cNvPicPr>
            <a:picLocks noChangeAspect="1"/>
          </p:cNvPicPr>
          <p:nvPr/>
        </p:nvPicPr>
        <p:blipFill>
          <a:blip r:embed="rId2"/>
          <a:srcRect/>
          <a:stretch/>
        </p:blipFill>
        <p:spPr>
          <a:xfrm>
            <a:off x="11433298" y="6193076"/>
            <a:ext cx="434251" cy="435975"/>
          </a:xfrm>
          <a:prstGeom prst="rect">
            <a:avLst/>
          </a:prstGeom>
        </p:spPr>
      </p:pic>
      <p:sp>
        <p:nvSpPr>
          <p:cNvPr id="7" name="Text Placeholder 2">
            <a:extLst>
              <a:ext uri="{FF2B5EF4-FFF2-40B4-BE49-F238E27FC236}">
                <a16:creationId xmlns:a16="http://schemas.microsoft.com/office/drawing/2014/main" id="{7ED2BA11-469D-33FA-583F-47B20CC9ECE1}"/>
              </a:ext>
            </a:extLst>
          </p:cNvPr>
          <p:cNvSpPr txBox="1">
            <a:spLocks/>
          </p:cNvSpPr>
          <p:nvPr/>
        </p:nvSpPr>
        <p:spPr>
          <a:xfrm>
            <a:off x="403949" y="2942013"/>
            <a:ext cx="7670052" cy="3474397"/>
          </a:xfrm>
          <a:prstGeom prst="rect">
            <a:avLst/>
          </a:prstGeom>
        </p:spPr>
        <p:txBody>
          <a:bodyPr vert="horz" wrap="square" lIns="182880" tIns="146304" rIns="182880" bIns="146304" rtlCol="0">
            <a:noAutofit/>
          </a:bodyPr>
          <a:lstStyle>
            <a:lvl1pPr marL="0" marR="0" indent="0" algn="l" defTabSz="932742" rtl="0" eaLnBrk="1" fontAlgn="auto" latinLnBrk="0" hangingPunct="1">
              <a:lnSpc>
                <a:spcPts val="2600"/>
              </a:lnSpc>
              <a:spcBef>
                <a:spcPts val="3000"/>
              </a:spcBef>
              <a:spcAft>
                <a:spcPts val="0"/>
              </a:spcAft>
              <a:buClrTx/>
              <a:buSzPct val="90000"/>
              <a:buFont typeface="Arial" pitchFamily="34" charset="0"/>
              <a:buNone/>
              <a:tabLst/>
              <a:defRPr sz="2400" kern="1200" spc="0" baseline="0">
                <a:solidFill>
                  <a:schemeClr val="bg1"/>
                </a:solidFill>
                <a:latin typeface="+mn-lt"/>
                <a:ea typeface="+mn-ea"/>
                <a:cs typeface="+mn-cs"/>
              </a:defRPr>
            </a:lvl1pPr>
            <a:lvl2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2pPr>
            <a:lvl3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3pPr>
            <a:lvl4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4pPr>
            <a:lvl5pPr marL="0" marR="0" indent="0" algn="l" defTabSz="932742" rtl="0" eaLnBrk="1" fontAlgn="auto" latinLnBrk="0" hangingPunct="1">
              <a:lnSpc>
                <a:spcPts val="1800"/>
              </a:lnSpc>
              <a:spcBef>
                <a:spcPts val="1200"/>
              </a:spcBef>
              <a:spcAft>
                <a:spcPts val="0"/>
              </a:spcAft>
              <a:buClrTx/>
              <a:buSzPct val="90000"/>
              <a:buFont typeface="Arial" pitchFamily="34" charset="0"/>
              <a:buNone/>
              <a:tabLst/>
              <a:defRPr sz="16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600"/>
              </a:lnSpc>
              <a:spcBef>
                <a:spcPts val="3000"/>
              </a:spcBef>
              <a:spcAft>
                <a:spcPts val="0"/>
              </a:spcAft>
              <a:buClrTx/>
              <a:buSzPct val="90000"/>
              <a:buFont typeface="Arial" pitchFamily="34" charset="0"/>
              <a:buNone/>
              <a:tabLst/>
              <a:defRPr/>
            </a:pPr>
            <a:endParaRPr kumimoji="0" lang="en-US" sz="2400" u="none" strike="noStrike" kern="1200" cap="none" spc="0" normalizeH="0" baseline="0" noProof="0" dirty="0">
              <a:ln>
                <a:noFill/>
              </a:ln>
              <a:solidFill>
                <a:sysClr val="window" lastClr="FFFFFF"/>
              </a:solidFill>
              <a:effectLst/>
              <a:uLnTx/>
              <a:uFillTx/>
              <a:latin typeface="Montserrat Light" pitchFamily="2" charset="77"/>
            </a:endParaRPr>
          </a:p>
        </p:txBody>
      </p:sp>
    </p:spTree>
    <p:extLst>
      <p:ext uri="{BB962C8B-B14F-4D97-AF65-F5344CB8AC3E}">
        <p14:creationId xmlns:p14="http://schemas.microsoft.com/office/powerpoint/2010/main" val="3531789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3B902-6522-1604-ACAD-D4D44E55F53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DAC5867-5A92-04A5-206E-50BD580E78E2}"/>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New research from the AI Index reveals a significant lack of standardization in responsible AI reporting. Leading developers, including OpenAI, Google, and Anthropic, primarily test their models against different responsible AI benchmarks. This practice complicates efforts to systematically compare the risks and limitations of top AI models.</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BF642719-6C43-B2A8-3346-1C41CA20E45B}"/>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The United States leads China, the EU, and the U.K. as the leading source of top AI models.</a:t>
            </a:r>
          </a:p>
        </p:txBody>
      </p:sp>
      <p:pic>
        <p:nvPicPr>
          <p:cNvPr id="3" name="Picture 2">
            <a:extLst>
              <a:ext uri="{FF2B5EF4-FFF2-40B4-BE49-F238E27FC236}">
                <a16:creationId xmlns:a16="http://schemas.microsoft.com/office/drawing/2014/main" id="{7856BE15-0413-9713-B240-47C48F799B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3429000"/>
            <a:ext cx="5181600" cy="1178814"/>
          </a:xfrm>
          <a:prstGeom prst="rect">
            <a:avLst/>
          </a:prstGeom>
          <a:solidFill>
            <a:srgbClr val="FFFFFF"/>
          </a:solidFill>
        </p:spPr>
      </p:pic>
    </p:spTree>
    <p:extLst>
      <p:ext uri="{BB962C8B-B14F-4D97-AF65-F5344CB8AC3E}">
        <p14:creationId xmlns:p14="http://schemas.microsoft.com/office/powerpoint/2010/main" val="4100228309"/>
      </p:ext>
    </p:extLst>
  </p:cSld>
  <p:clrMapOvr>
    <a:masterClrMapping/>
  </p:clrMapOvr>
  <p:transition spd="slow">
    <p:push dir="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626" name="Picture 2" descr="Slika na kojoj se prikazuje tekst, snimka zaslona, crta, dijagram&#10;&#10;Opis je automatski generiran">
            <a:extLst>
              <a:ext uri="{FF2B5EF4-FFF2-40B4-BE49-F238E27FC236}">
                <a16:creationId xmlns:a16="http://schemas.microsoft.com/office/drawing/2014/main" id="{20F23264-9BBC-62AD-EB0D-27FBD81A7ED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4951" y="643466"/>
            <a:ext cx="1046209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163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1005A-01D3-73EC-A3C5-DD198E057A30}"/>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62A6281-EB54-0E78-38C3-890BB273C12D}"/>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Despite a decline in overall AI private investment last year, funding for generative AI surged, nearly </a:t>
            </a:r>
            <a:r>
              <a:rPr lang="en-US" sz="2400" dirty="0" err="1">
                <a:solidFill>
                  <a:schemeClr val="tx1"/>
                </a:solidFill>
                <a:latin typeface="Montserrat" pitchFamily="2" charset="77"/>
              </a:rPr>
              <a:t>octupling</a:t>
            </a:r>
            <a:r>
              <a:rPr lang="en-US" sz="2400" dirty="0">
                <a:solidFill>
                  <a:schemeClr val="tx1"/>
                </a:solidFill>
                <a:latin typeface="Montserrat" pitchFamily="2" charset="77"/>
              </a:rPr>
              <a:t> from 2022 to reach $25.2 billion. Major players in the generative AI space, including OpenAI, Anthropic, Hugging Face, and Inflection, reported substantial fundraising rounds.</a:t>
            </a:r>
          </a:p>
          <a:p>
            <a:endParaRPr lang="en-US" sz="2400" dirty="0">
              <a:solidFill>
                <a:schemeClr val="tx1"/>
              </a:solidFill>
              <a:latin typeface="Montserrat" pitchFamily="2" charset="77"/>
            </a:endParaRPr>
          </a:p>
        </p:txBody>
      </p:sp>
      <p:sp>
        <p:nvSpPr>
          <p:cNvPr id="5" name="Text Placeholder 4">
            <a:extLst>
              <a:ext uri="{FF2B5EF4-FFF2-40B4-BE49-F238E27FC236}">
                <a16:creationId xmlns:a16="http://schemas.microsoft.com/office/drawing/2014/main" id="{C600B79D-606E-9172-4961-8048F944B3D8}"/>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Generative AI investment skyrockets</a:t>
            </a:r>
          </a:p>
        </p:txBody>
      </p:sp>
      <p:pic>
        <p:nvPicPr>
          <p:cNvPr id="2" name="Picture 2">
            <a:extLst>
              <a:ext uri="{FF2B5EF4-FFF2-40B4-BE49-F238E27FC236}">
                <a16:creationId xmlns:a16="http://schemas.microsoft.com/office/drawing/2014/main" id="{A6C7BE8A-B2C2-36BC-2755-98AC1D98B8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547013"/>
            <a:ext cx="5181600" cy="2759202"/>
          </a:xfrm>
          <a:prstGeom prst="rect">
            <a:avLst/>
          </a:prstGeom>
          <a:solidFill>
            <a:srgbClr val="FFFFFF"/>
          </a:solidFill>
        </p:spPr>
      </p:pic>
    </p:spTree>
    <p:extLst>
      <p:ext uri="{BB962C8B-B14F-4D97-AF65-F5344CB8AC3E}">
        <p14:creationId xmlns:p14="http://schemas.microsoft.com/office/powerpoint/2010/main" val="1038050569"/>
      </p:ext>
    </p:extLst>
  </p:cSld>
  <p:clrMapOvr>
    <a:masterClrMapping/>
  </p:clrMapOvr>
  <p:transition spd="slow">
    <p:push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5B31E-F155-1792-56D9-59B85C69CB9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F6AA4DE-E6B9-549D-5E57-B27B4684C230}"/>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r>
              <a:rPr lang="en-US" sz="2400" dirty="0">
                <a:solidFill>
                  <a:schemeClr val="tx1"/>
                </a:solidFill>
                <a:latin typeface="Montserrat" pitchFamily="2" charset="77"/>
              </a:rPr>
              <a:t>In 2023, several studies assessed AI’s impact on labor, suggesting that AI enables workers to complete tasks more quickly and to improve the quality of their output. </a:t>
            </a:r>
          </a:p>
          <a:p>
            <a:endParaRPr lang="en-US" sz="2400" dirty="0">
              <a:solidFill>
                <a:schemeClr val="tx1"/>
              </a:solidFill>
              <a:latin typeface="Montserrat" pitchFamily="2" charset="77"/>
            </a:endParaRPr>
          </a:p>
          <a:p>
            <a:r>
              <a:rPr lang="en-US" sz="2400" dirty="0">
                <a:solidFill>
                  <a:schemeClr val="tx1"/>
                </a:solidFill>
                <a:latin typeface="Montserrat" pitchFamily="2" charset="77"/>
              </a:rPr>
              <a:t>These studies also demonstrated AI’s potential to bridge the skill gap between low- and high-skilled workers. Still other studies caution that using AI without proper oversight can lead to diminished performance.</a:t>
            </a:r>
          </a:p>
        </p:txBody>
      </p:sp>
      <p:sp>
        <p:nvSpPr>
          <p:cNvPr id="5" name="Text Placeholder 4">
            <a:extLst>
              <a:ext uri="{FF2B5EF4-FFF2-40B4-BE49-F238E27FC236}">
                <a16:creationId xmlns:a16="http://schemas.microsoft.com/office/drawing/2014/main" id="{3861CD69-7462-B429-3091-C42394DEA431}"/>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AI makes workers more productive and leads to higher quality work.</a:t>
            </a:r>
          </a:p>
        </p:txBody>
      </p:sp>
      <p:pic>
        <p:nvPicPr>
          <p:cNvPr id="3" name="Picture 2">
            <a:extLst>
              <a:ext uri="{FF2B5EF4-FFF2-40B4-BE49-F238E27FC236}">
                <a16:creationId xmlns:a16="http://schemas.microsoft.com/office/drawing/2014/main" id="{B00A98C9-0AEB-8DD1-F5D6-7DC0A87378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621693"/>
            <a:ext cx="5181600" cy="2759202"/>
          </a:xfrm>
          <a:prstGeom prst="rect">
            <a:avLst/>
          </a:prstGeom>
          <a:solidFill>
            <a:srgbClr val="FFFFFF"/>
          </a:solidFill>
        </p:spPr>
      </p:pic>
    </p:spTree>
    <p:extLst>
      <p:ext uri="{BB962C8B-B14F-4D97-AF65-F5344CB8AC3E}">
        <p14:creationId xmlns:p14="http://schemas.microsoft.com/office/powerpoint/2010/main" val="1692164480"/>
      </p:ext>
    </p:extLst>
  </p:cSld>
  <p:clrMapOvr>
    <a:masterClrMapping/>
  </p:clrMapOvr>
  <p:transition spd="slow">
    <p:push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04ADA-E248-A040-4AF0-CDEB5618B08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F1D9B5E-9936-D561-2EE8-115001448745}"/>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In 2022, AI began to advance scientific discovery. 2023, however, saw the launch of even more significant science-related AI applications—from </a:t>
            </a:r>
            <a:r>
              <a:rPr lang="en-US" sz="2400" dirty="0" err="1">
                <a:solidFill>
                  <a:schemeClr val="tx1"/>
                </a:solidFill>
                <a:latin typeface="Montserrat" pitchFamily="2" charset="77"/>
              </a:rPr>
              <a:t>AlphaDev</a:t>
            </a:r>
            <a:r>
              <a:rPr lang="en-US" sz="2400" dirty="0">
                <a:solidFill>
                  <a:schemeClr val="tx1"/>
                </a:solidFill>
                <a:latin typeface="Montserrat" pitchFamily="2" charset="77"/>
              </a:rPr>
              <a:t>, which makes algorithmic sorting more efficient, to </a:t>
            </a:r>
            <a:r>
              <a:rPr lang="en-US" sz="2400" dirty="0" err="1">
                <a:solidFill>
                  <a:schemeClr val="tx1"/>
                </a:solidFill>
                <a:latin typeface="Montserrat" pitchFamily="2" charset="77"/>
              </a:rPr>
              <a:t>GNoME</a:t>
            </a:r>
            <a:r>
              <a:rPr lang="en-US" sz="2400" dirty="0">
                <a:solidFill>
                  <a:schemeClr val="tx1"/>
                </a:solidFill>
                <a:latin typeface="Montserrat" pitchFamily="2" charset="77"/>
              </a:rPr>
              <a:t>, which facilitates the process of materials discovery.</a:t>
            </a:r>
          </a:p>
        </p:txBody>
      </p:sp>
      <p:sp>
        <p:nvSpPr>
          <p:cNvPr id="5" name="Text Placeholder 4">
            <a:extLst>
              <a:ext uri="{FF2B5EF4-FFF2-40B4-BE49-F238E27FC236}">
                <a16:creationId xmlns:a16="http://schemas.microsoft.com/office/drawing/2014/main" id="{67FFB5A0-4AB7-2C5C-AE13-7915A604A478}"/>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Scientific progress accelerates even further, thanks to AI.</a:t>
            </a:r>
          </a:p>
        </p:txBody>
      </p:sp>
      <p:pic>
        <p:nvPicPr>
          <p:cNvPr id="2" name="Picture 2">
            <a:extLst>
              <a:ext uri="{FF2B5EF4-FFF2-40B4-BE49-F238E27FC236}">
                <a16:creationId xmlns:a16="http://schemas.microsoft.com/office/drawing/2014/main" id="{610BE07D-D437-DEF4-9E32-A4F2C07789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0524" y="2467784"/>
            <a:ext cx="5181600" cy="275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533473"/>
      </p:ext>
    </p:extLst>
  </p:cSld>
  <p:clrMapOvr>
    <a:masterClrMapping/>
  </p:clrMapOvr>
  <p:transition spd="slow">
    <p:push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0D306-61BA-1AD0-21BA-83EB6860759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42E2FFD-26FD-4D0D-6503-BAE28357CBE8}"/>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endParaRPr lang="en-US" sz="2400" dirty="0">
              <a:solidFill>
                <a:schemeClr val="tx1"/>
              </a:solidFill>
              <a:latin typeface="Montserrat" pitchFamily="2" charset="77"/>
            </a:endParaRPr>
          </a:p>
          <a:p>
            <a:r>
              <a:rPr lang="en-US" sz="2400" dirty="0">
                <a:solidFill>
                  <a:schemeClr val="tx1"/>
                </a:solidFill>
                <a:latin typeface="Montserrat" pitchFamily="2" charset="77"/>
              </a:rPr>
              <a:t>The number of AI-related regulations in the U.S. has risen significantly in the past year and over the last five years. In 2023, there were 25 AI-related regulations, up from just one in 2016. Last year alone, the total number of AI-related regulations grew by 56.3%.</a:t>
            </a:r>
          </a:p>
        </p:txBody>
      </p:sp>
      <p:sp>
        <p:nvSpPr>
          <p:cNvPr id="5" name="Text Placeholder 4">
            <a:extLst>
              <a:ext uri="{FF2B5EF4-FFF2-40B4-BE49-F238E27FC236}">
                <a16:creationId xmlns:a16="http://schemas.microsoft.com/office/drawing/2014/main" id="{35CD75BE-1D87-F67B-BFC2-17B59DADF34D}"/>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The number of AI regulations in the United States sharply increases.</a:t>
            </a:r>
          </a:p>
        </p:txBody>
      </p:sp>
      <p:pic>
        <p:nvPicPr>
          <p:cNvPr id="3" name="Picture 2">
            <a:extLst>
              <a:ext uri="{FF2B5EF4-FFF2-40B4-BE49-F238E27FC236}">
                <a16:creationId xmlns:a16="http://schemas.microsoft.com/office/drawing/2014/main" id="{460F781C-B720-3ECC-B17A-FE1559266E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4213" y="2547013"/>
            <a:ext cx="5181600" cy="2759202"/>
          </a:xfrm>
          <a:prstGeom prst="rect">
            <a:avLst/>
          </a:prstGeom>
          <a:solidFill>
            <a:srgbClr val="FFFFFF"/>
          </a:solidFill>
        </p:spPr>
      </p:pic>
    </p:spTree>
    <p:extLst>
      <p:ext uri="{BB962C8B-B14F-4D97-AF65-F5344CB8AC3E}">
        <p14:creationId xmlns:p14="http://schemas.microsoft.com/office/powerpoint/2010/main" val="2428158338"/>
      </p:ext>
    </p:extLst>
  </p:cSld>
  <p:clrMapOvr>
    <a:masterClrMapping/>
  </p:clrMapOvr>
  <p:transition spd="slow">
    <p:push dir="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D4388CC6-FEBB-8EB2-5DBC-80796AC4D6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66639" y="643466"/>
            <a:ext cx="725872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209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7F0BA-A19C-0343-6387-0B0D64102D6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9620EE1C-1BD1-E5B9-8AFC-BB487699E517}"/>
              </a:ext>
            </a:extLst>
          </p:cNvPr>
          <p:cNvSpPr>
            <a:spLocks noGrp="1"/>
          </p:cNvSpPr>
          <p:nvPr>
            <p:ph type="body" sz="quarter" idx="11"/>
          </p:nvPr>
        </p:nvSpPr>
        <p:spPr/>
        <p:txBody>
          <a:bodyPr>
            <a:noAutofit/>
          </a:bodyPr>
          <a:lstStyle/>
          <a:p>
            <a:endParaRPr lang="en-US" sz="2400" dirty="0">
              <a:solidFill>
                <a:schemeClr val="tx1"/>
              </a:solidFill>
              <a:latin typeface="Montserrat" pitchFamily="2" charset="77"/>
            </a:endParaRPr>
          </a:p>
          <a:p>
            <a:r>
              <a:rPr lang="en-US" sz="2400" dirty="0">
                <a:solidFill>
                  <a:schemeClr val="tx1"/>
                </a:solidFill>
                <a:latin typeface="Montserrat" pitchFamily="2" charset="77"/>
              </a:rPr>
              <a:t>A survey from Ipsos shows that, over the last year, the proportion of those who think AI will dramatically affect their lives in the next three to five years has increased from 60% to 66%. Moreover, 52% express nervousness toward AI products and services, marking a 13 percentage point rise from 2022. In America, Pew data suggests that 52% of Americans report feeling more concerned than excited about AI, rising from 38% in 2022.</a:t>
            </a:r>
          </a:p>
        </p:txBody>
      </p:sp>
      <p:sp>
        <p:nvSpPr>
          <p:cNvPr id="5" name="Text Placeholder 4">
            <a:extLst>
              <a:ext uri="{FF2B5EF4-FFF2-40B4-BE49-F238E27FC236}">
                <a16:creationId xmlns:a16="http://schemas.microsoft.com/office/drawing/2014/main" id="{C5711691-ABC1-F572-73D4-1ECDCFC7018A}"/>
              </a:ext>
            </a:extLst>
          </p:cNvPr>
          <p:cNvSpPr>
            <a:spLocks noGrp="1"/>
          </p:cNvSpPr>
          <p:nvPr>
            <p:ph type="body" sz="quarter" idx="10"/>
          </p:nvPr>
        </p:nvSpPr>
        <p:spPr>
          <a:xfrm>
            <a:off x="269416" y="368325"/>
            <a:ext cx="6049903" cy="448271"/>
          </a:xfrm>
        </p:spPr>
        <p:txBody>
          <a:bodyPr>
            <a:noAutofit/>
          </a:bodyPr>
          <a:lstStyle/>
          <a:p>
            <a:r>
              <a:rPr lang="en-US" sz="1800" b="1" dirty="0">
                <a:solidFill>
                  <a:schemeClr val="tx1"/>
                </a:solidFill>
                <a:latin typeface="Montserrat" pitchFamily="2" charset="77"/>
              </a:rPr>
              <a:t>People across the globe are more cognizant of AI’s potential impact—and more nervous.</a:t>
            </a:r>
          </a:p>
        </p:txBody>
      </p:sp>
      <p:pic>
        <p:nvPicPr>
          <p:cNvPr id="2" name="Picture 2">
            <a:extLst>
              <a:ext uri="{FF2B5EF4-FFF2-40B4-BE49-F238E27FC236}">
                <a16:creationId xmlns:a16="http://schemas.microsoft.com/office/drawing/2014/main" id="{B082FEC1-66D6-9CE7-D153-4A0C299139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42980" y="2049704"/>
            <a:ext cx="5181600" cy="2759202"/>
          </a:xfrm>
          <a:prstGeom prst="rect">
            <a:avLst/>
          </a:prstGeom>
          <a:solidFill>
            <a:srgbClr val="FFFFFF"/>
          </a:solidFill>
        </p:spPr>
      </p:pic>
    </p:spTree>
    <p:extLst>
      <p:ext uri="{BB962C8B-B14F-4D97-AF65-F5344CB8AC3E}">
        <p14:creationId xmlns:p14="http://schemas.microsoft.com/office/powerpoint/2010/main" val="1897551216"/>
      </p:ext>
    </p:extLst>
  </p:cSld>
  <p:clrMapOvr>
    <a:masterClrMapping/>
  </p:clrMapOvr>
  <p:transition spd="slow">
    <p:push dir="r"/>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BF5069-F058-D742-A624-8F60BEF7C30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7208A-6A5D-36B8-9DB4-1A07DD3AAE1F}"/>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effectLst/>
                <a:latin typeface="+mj-lt"/>
                <a:ea typeface="+mj-ea"/>
                <a:cs typeface="+mj-cs"/>
              </a:rPr>
              <a:t>Questions?</a:t>
            </a:r>
          </a:p>
        </p:txBody>
      </p:sp>
      <p:pic>
        <p:nvPicPr>
          <p:cNvPr id="12" name="Slika 11" descr="Slika na kojoj se prikazuje uzorak, zeleno, grafika, tirkizno&#10;&#10;Opis je automatski generiran">
            <a:extLst>
              <a:ext uri="{FF2B5EF4-FFF2-40B4-BE49-F238E27FC236}">
                <a16:creationId xmlns:a16="http://schemas.microsoft.com/office/drawing/2014/main" id="{D11DA76B-4D9E-05E9-7AFD-20F5231AFC7C}"/>
              </a:ext>
            </a:extLst>
          </p:cNvPr>
          <p:cNvPicPr>
            <a:picLocks noChangeAspect="1"/>
          </p:cNvPicPr>
          <p:nvPr/>
        </p:nvPicPr>
        <p:blipFill>
          <a:blip r:embed="rId2"/>
          <a:stretch>
            <a:fillRect/>
          </a:stretch>
        </p:blipFill>
        <p:spPr>
          <a:xfrm>
            <a:off x="3869322" y="1845426"/>
            <a:ext cx="4450303" cy="4450303"/>
          </a:xfrm>
          <a:prstGeom prst="rect">
            <a:avLst/>
          </a:prstGeom>
        </p:spPr>
      </p:pic>
    </p:spTree>
    <p:extLst>
      <p:ext uri="{BB962C8B-B14F-4D97-AF65-F5344CB8AC3E}">
        <p14:creationId xmlns:p14="http://schemas.microsoft.com/office/powerpoint/2010/main" val="986168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D2FD0-D0AB-F732-0EEC-C9069C8626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33D9A4-D6AE-419A-F8D0-ABE9D78C99F7}"/>
              </a:ext>
            </a:extLst>
          </p:cNvPr>
          <p:cNvPicPr>
            <a:picLocks noChangeAspect="1"/>
          </p:cNvPicPr>
          <p:nvPr/>
        </p:nvPicPr>
        <p:blipFill>
          <a:blip r:embed="rId2"/>
          <a:srcRect/>
          <a:stretch/>
        </p:blipFill>
        <p:spPr>
          <a:xfrm>
            <a:off x="0" y="0"/>
            <a:ext cx="12192000" cy="6858000"/>
          </a:xfrm>
          <a:prstGeom prst="rect">
            <a:avLst/>
          </a:prstGeom>
        </p:spPr>
      </p:pic>
      <p:sp>
        <p:nvSpPr>
          <p:cNvPr id="4" name="AutoShape 4">
            <a:extLst>
              <a:ext uri="{FF2B5EF4-FFF2-40B4-BE49-F238E27FC236}">
                <a16:creationId xmlns:a16="http://schemas.microsoft.com/office/drawing/2014/main" id="{79E8AB34-4BF8-2276-558C-6DE0971667F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4353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F856C9-3F8B-00BB-F51D-A6295315C048}"/>
            </a:ext>
          </a:extLst>
        </p:cNvPr>
        <p:cNvGrpSpPr/>
        <p:nvPr/>
      </p:nvGrpSpPr>
      <p:grpSpPr>
        <a:xfrm>
          <a:off x="0" y="0"/>
          <a:ext cx="0" cy="0"/>
          <a:chOff x="0" y="0"/>
          <a:chExt cx="0" cy="0"/>
        </a:xfrm>
      </p:grpSpPr>
      <p:pic>
        <p:nvPicPr>
          <p:cNvPr id="16" name="Picture 8" descr="Guide to Large Language Models (LLMs) — Klu">
            <a:extLst>
              <a:ext uri="{FF2B5EF4-FFF2-40B4-BE49-F238E27FC236}">
                <a16:creationId xmlns:a16="http://schemas.microsoft.com/office/drawing/2014/main" id="{3CCC053E-D538-39C1-8CD6-0F72C21320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506982"/>
            <a:ext cx="10905066" cy="3844035"/>
          </a:xfrm>
          <a:prstGeom prst="rect">
            <a:avLst/>
          </a:prstGeom>
        </p:spPr>
      </p:pic>
      <p:pic>
        <p:nvPicPr>
          <p:cNvPr id="8" name="Picture 5">
            <a:extLst>
              <a:ext uri="{FF2B5EF4-FFF2-40B4-BE49-F238E27FC236}">
                <a16:creationId xmlns:a16="http://schemas.microsoft.com/office/drawing/2014/main" id="{4EB29527-C92C-F57C-C405-F72B7C4F9FFA}"/>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348280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38014-A94A-E603-871F-B97E961C987F}"/>
            </a:ext>
          </a:extLst>
        </p:cNvPr>
        <p:cNvGrpSpPr/>
        <p:nvPr/>
      </p:nvGrpSpPr>
      <p:grpSpPr>
        <a:xfrm>
          <a:off x="0" y="0"/>
          <a:ext cx="0" cy="0"/>
          <a:chOff x="0" y="0"/>
          <a:chExt cx="0" cy="0"/>
        </a:xfrm>
      </p:grpSpPr>
      <p:pic>
        <p:nvPicPr>
          <p:cNvPr id="8" name="Picture 5">
            <a:extLst>
              <a:ext uri="{FF2B5EF4-FFF2-40B4-BE49-F238E27FC236}">
                <a16:creationId xmlns:a16="http://schemas.microsoft.com/office/drawing/2014/main" id="{1B6036D0-B96C-8281-C886-4EBA22D1895E}"/>
              </a:ext>
            </a:extLst>
          </p:cNvPr>
          <p:cNvPicPr>
            <a:picLocks noChangeAspect="1"/>
          </p:cNvPicPr>
          <p:nvPr/>
        </p:nvPicPr>
        <p:blipFill>
          <a:blip r:embed="rId2"/>
          <a:srcRect/>
          <a:stretch/>
        </p:blipFill>
        <p:spPr>
          <a:xfrm>
            <a:off x="11433298" y="6193076"/>
            <a:ext cx="434251" cy="435975"/>
          </a:xfrm>
          <a:prstGeom prst="rect">
            <a:avLst/>
          </a:prstGeom>
        </p:spPr>
      </p:pic>
      <p:pic>
        <p:nvPicPr>
          <p:cNvPr id="43010" name="Picture 2" descr="Understanding Word Embeddings: From Word2Vec to Count Vectors">
            <a:extLst>
              <a:ext uri="{FF2B5EF4-FFF2-40B4-BE49-F238E27FC236}">
                <a16:creationId xmlns:a16="http://schemas.microsoft.com/office/drawing/2014/main" id="{015DF267-56FD-68A8-269A-F2BAFEE41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352" y="3209033"/>
            <a:ext cx="9767848" cy="3420018"/>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a:extLst>
              <a:ext uri="{FF2B5EF4-FFF2-40B4-BE49-F238E27FC236}">
                <a16:creationId xmlns:a16="http://schemas.microsoft.com/office/drawing/2014/main" id="{41CADB94-873A-1498-55EF-52F888511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3338" y="267308"/>
            <a:ext cx="6619875"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43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fascinating tree of GPTs &amp; LLMs reveals what's been going on under the  covers | by Paul Pallaghy, PhD | Medium">
            <a:extLst>
              <a:ext uri="{FF2B5EF4-FFF2-40B4-BE49-F238E27FC236}">
                <a16:creationId xmlns:a16="http://schemas.microsoft.com/office/drawing/2014/main" id="{705E7CCB-6CBC-45B5-646D-CEC1D0028F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03168" y="643466"/>
            <a:ext cx="6985663" cy="55710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5">
            <a:extLst>
              <a:ext uri="{FF2B5EF4-FFF2-40B4-BE49-F238E27FC236}">
                <a16:creationId xmlns:a16="http://schemas.microsoft.com/office/drawing/2014/main" id="{67FDAFAF-2E43-000C-D709-669357E64017}"/>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4180546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D0010D-3B82-7F83-A2B3-CD4B5AF67416}"/>
            </a:ext>
          </a:extLst>
        </p:cNvPr>
        <p:cNvGrpSpPr/>
        <p:nvPr/>
      </p:nvGrpSpPr>
      <p:grpSpPr>
        <a:xfrm>
          <a:off x="0" y="0"/>
          <a:ext cx="0" cy="0"/>
          <a:chOff x="0" y="0"/>
          <a:chExt cx="0" cy="0"/>
        </a:xfrm>
      </p:grpSpPr>
      <p:pic>
        <p:nvPicPr>
          <p:cNvPr id="3" name="Slika 2">
            <a:extLst>
              <a:ext uri="{FF2B5EF4-FFF2-40B4-BE49-F238E27FC236}">
                <a16:creationId xmlns:a16="http://schemas.microsoft.com/office/drawing/2014/main" id="{7292669D-2DDB-4D78-5A50-55007CFA8B20}"/>
              </a:ext>
            </a:extLst>
          </p:cNvPr>
          <p:cNvPicPr>
            <a:picLocks noChangeAspect="1"/>
          </p:cNvPicPr>
          <p:nvPr/>
        </p:nvPicPr>
        <p:blipFill>
          <a:blip r:embed="rId2"/>
          <a:stretch>
            <a:fillRect/>
          </a:stretch>
        </p:blipFill>
        <p:spPr>
          <a:xfrm>
            <a:off x="3602948" y="643466"/>
            <a:ext cx="4986104" cy="5571067"/>
          </a:xfrm>
          <a:prstGeom prst="rect">
            <a:avLst/>
          </a:prstGeom>
        </p:spPr>
      </p:pic>
      <p:pic>
        <p:nvPicPr>
          <p:cNvPr id="4" name="Picture 5">
            <a:extLst>
              <a:ext uri="{FF2B5EF4-FFF2-40B4-BE49-F238E27FC236}">
                <a16:creationId xmlns:a16="http://schemas.microsoft.com/office/drawing/2014/main" id="{D5A201BA-9E4B-ACCA-9099-A6139BF4532C}"/>
              </a:ext>
            </a:extLst>
          </p:cNvPr>
          <p:cNvPicPr>
            <a:picLocks noChangeAspect="1"/>
          </p:cNvPicPr>
          <p:nvPr/>
        </p:nvPicPr>
        <p:blipFill>
          <a:blip r:embed="rId3"/>
          <a:srcRect/>
          <a:stretch/>
        </p:blipFill>
        <p:spPr>
          <a:xfrm>
            <a:off x="11433298" y="6193076"/>
            <a:ext cx="434251" cy="435975"/>
          </a:xfrm>
          <a:prstGeom prst="rect">
            <a:avLst/>
          </a:prstGeom>
        </p:spPr>
      </p:pic>
    </p:spTree>
    <p:extLst>
      <p:ext uri="{BB962C8B-B14F-4D97-AF65-F5344CB8AC3E}">
        <p14:creationId xmlns:p14="http://schemas.microsoft.com/office/powerpoint/2010/main" val="3432486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1418</TotalTime>
  <Words>2102</Words>
  <Application>Microsoft Office PowerPoint</Application>
  <PresentationFormat>Široki zaslon</PresentationFormat>
  <Paragraphs>195</Paragraphs>
  <Slides>59</Slides>
  <Notes>0</Notes>
  <HiddenSlides>0</HiddenSlides>
  <MMClips>0</MMClips>
  <ScaleCrop>false</ScaleCrop>
  <HeadingPairs>
    <vt:vector size="6" baseType="variant">
      <vt:variant>
        <vt:lpstr>Korišteni fontovi</vt:lpstr>
      </vt:variant>
      <vt:variant>
        <vt:i4>6</vt:i4>
      </vt:variant>
      <vt:variant>
        <vt:lpstr>Tema</vt:lpstr>
      </vt:variant>
      <vt:variant>
        <vt:i4>1</vt:i4>
      </vt:variant>
      <vt:variant>
        <vt:lpstr>Naslovi slajdova</vt:lpstr>
      </vt:variant>
      <vt:variant>
        <vt:i4>59</vt:i4>
      </vt:variant>
    </vt:vector>
  </HeadingPairs>
  <TitlesOfParts>
    <vt:vector size="66" baseType="lpstr">
      <vt:lpstr>Aptos</vt:lpstr>
      <vt:lpstr>Arial</vt:lpstr>
      <vt:lpstr>Calibri</vt:lpstr>
      <vt:lpstr>Montserrat</vt:lpstr>
      <vt:lpstr>Montserrat Light</vt:lpstr>
      <vt:lpstr>Segoe Pro Light</vt:lpstr>
      <vt:lpstr>Office Theme</vt:lpstr>
      <vt:lpstr>PowerPoint prezentacija</vt:lpstr>
      <vt:lpstr>How To Productively Prompt LLMs</vt:lpstr>
      <vt:lpstr>Who am I?</vt:lpstr>
      <vt:lpstr>Agenda</vt:lpstr>
      <vt:lpstr>Short LLM History</vt:lpstr>
      <vt:lpstr>PowerPoint prezentacija</vt:lpstr>
      <vt:lpstr>PowerPoint prezentacija</vt:lpstr>
      <vt:lpstr>PowerPoint prezentacija</vt:lpstr>
      <vt:lpstr>PowerPoint prezentacija</vt:lpstr>
      <vt:lpstr>PowerPoint prezentacija</vt:lpstr>
      <vt:lpstr>LLM Parameters</vt:lpstr>
      <vt:lpstr>LLM Parameters</vt:lpstr>
      <vt:lpstr>PowerPoint prezentacija</vt:lpstr>
      <vt:lpstr>Prompt Engineering Techniques</vt:lpstr>
      <vt:lpstr>Prompt Engineering</vt:lpstr>
      <vt:lpstr>System Prompt</vt:lpstr>
      <vt:lpstr>Zero-shot Prompting</vt:lpstr>
      <vt:lpstr>Few-shot Prompting</vt:lpstr>
      <vt:lpstr>Chain-of-Thought (CoT)</vt:lpstr>
      <vt:lpstr>PowerPoint prezentacija</vt:lpstr>
      <vt:lpstr>Zero-shot CoT</vt:lpstr>
      <vt:lpstr>PowerPoint prezentacija</vt:lpstr>
      <vt:lpstr>Auto-CoT</vt:lpstr>
      <vt:lpstr>Auto-CoT</vt:lpstr>
      <vt:lpstr>Generated Knowledge Prompting</vt:lpstr>
      <vt:lpstr>Prompt Chaining</vt:lpstr>
      <vt:lpstr>Tree of Thoughts (ToT)</vt:lpstr>
      <vt:lpstr>Tree of Thoughts (ToT)</vt:lpstr>
      <vt:lpstr>Retrieval Augmented Generation (RAG)</vt:lpstr>
      <vt:lpstr>Retrieval Augmented Generation (RAG)</vt:lpstr>
      <vt:lpstr>PAL (Program-Aided Language Models)</vt:lpstr>
      <vt:lpstr>PowerPoint prezentacija</vt:lpstr>
      <vt:lpstr>ReAct Prompting</vt:lpstr>
      <vt:lpstr>PowerPoint prezentacija</vt:lpstr>
      <vt:lpstr>Prompt Engineering Applications</vt:lpstr>
      <vt:lpstr>Function Calling</vt:lpstr>
      <vt:lpstr>Context Caching</vt:lpstr>
      <vt:lpstr>Generating Data</vt:lpstr>
      <vt:lpstr>Generating Data</vt:lpstr>
      <vt:lpstr>Prompt Function</vt:lpstr>
      <vt:lpstr>LLM Agents</vt:lpstr>
      <vt:lpstr>LLM Agents</vt:lpstr>
      <vt:lpstr>LLM Agents</vt:lpstr>
      <vt:lpstr>Trends in AI</vt:lpstr>
      <vt:lpstr>AI Index Report</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Questions?</vt:lpstr>
      <vt:lpstr>PowerPoint prezentacija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Dino Grgić</dc:creator>
  <cp:lastModifiedBy>Dino Grgic / Unitfly</cp:lastModifiedBy>
  <cp:revision>11</cp:revision>
  <dcterms:created xsi:type="dcterms:W3CDTF">2022-02-03T11:59:38Z</dcterms:created>
  <dcterms:modified xsi:type="dcterms:W3CDTF">2024-11-28T00:27:42Z</dcterms:modified>
</cp:coreProperties>
</file>